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1"/>
  </p:notesMasterIdLst>
  <p:handoutMasterIdLst>
    <p:handoutMasterId r:id="rId22"/>
  </p:handoutMasterIdLst>
  <p:sldIdLst>
    <p:sldId id="547" r:id="rId2"/>
    <p:sldId id="550" r:id="rId3"/>
    <p:sldId id="558" r:id="rId4"/>
    <p:sldId id="631" r:id="rId5"/>
    <p:sldId id="624" r:id="rId6"/>
    <p:sldId id="664" r:id="rId7"/>
    <p:sldId id="676" r:id="rId8"/>
    <p:sldId id="680" r:id="rId9"/>
    <p:sldId id="675" r:id="rId10"/>
    <p:sldId id="677" r:id="rId11"/>
    <p:sldId id="678" r:id="rId12"/>
    <p:sldId id="679" r:id="rId13"/>
    <p:sldId id="681" r:id="rId14"/>
    <p:sldId id="682" r:id="rId15"/>
    <p:sldId id="633" r:id="rId16"/>
    <p:sldId id="562" r:id="rId17"/>
    <p:sldId id="554" r:id="rId18"/>
    <p:sldId id="552" r:id="rId19"/>
    <p:sldId id="553" r:id="rId20"/>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7F"/>
    <a:srgbClr val="CC3300"/>
    <a:srgbClr val="FF4747"/>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61" autoAdjust="0"/>
    <p:restoredTop sz="94660"/>
  </p:normalViewPr>
  <p:slideViewPr>
    <p:cSldViewPr>
      <p:cViewPr varScale="1">
        <p:scale>
          <a:sx n="86" d="100"/>
          <a:sy n="86" d="100"/>
        </p:scale>
        <p:origin x="1440" y="9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120" d="100"/>
          <a:sy n="120" d="100"/>
        </p:scale>
        <p:origin x="-2166"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2022-03-20</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3/20/2022</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ece</a:t>
            </a:r>
            <a:r>
              <a:rPr lang="en-US" sz="2000" dirty="0">
                <a:solidFill>
                  <a:schemeClr val="bg1"/>
                </a:solidFill>
                <a:latin typeface="Constantia" panose="02030602050306030303" pitchFamily="18" charset="0"/>
                <a:cs typeface="Arial" pitchFamily="34" charset="0"/>
              </a:rPr>
              <a:t> 150</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Fundamentals of Programming</a:t>
            </a: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a:solidFill>
                  <a:srgbClr val="FFFFFF"/>
                </a:solidFill>
                <a:latin typeface="Georgia" panose="02040502050405020303" pitchFamily="18" charset="0"/>
                <a:ea typeface="ＭＳ Ｐゴシック" charset="-128"/>
                <a:cs typeface="Arial" pitchFamily="34" charset="0"/>
              </a:rPr>
              <a:t>P.Eng</a:t>
            </a:r>
            <a:r>
              <a:rPr lang="en-US" sz="1100" b="0" kern="0" dirty="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Werner </a:t>
            </a:r>
            <a:r>
              <a:rPr lang="en-US" sz="1100" b="0" kern="0" dirty="0" err="1">
                <a:solidFill>
                  <a:srgbClr val="FFFFFF"/>
                </a:solidFill>
                <a:latin typeface="Georgia" panose="02040502050405020303" pitchFamily="18" charset="0"/>
                <a:ea typeface="ＭＳ Ｐゴシック" charset="-128"/>
                <a:cs typeface="Arial" pitchFamily="34" charset="0"/>
              </a:rPr>
              <a:t>Dietl</a:t>
            </a:r>
            <a:r>
              <a:rPr lang="en-US" sz="1100" b="0" kern="0" dirty="0">
                <a:solidFill>
                  <a:srgbClr val="FFFFFF"/>
                </a:solidFill>
                <a:latin typeface="Georgia" panose="02040502050405020303" pitchFamily="18" charset="0"/>
                <a:ea typeface="ＭＳ Ｐゴシック" charset="-128"/>
                <a:cs typeface="Arial" pitchFamily="34" charset="0"/>
              </a:rPr>
              <a:t>, Ph.D.</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2018 by Douglas Wilhelm Harder and Hiren Patel.</a:t>
            </a:r>
          </a:p>
          <a:p>
            <a:pPr defTabSz="457200">
              <a:spcBef>
                <a:spcPct val="20000"/>
              </a:spcBef>
              <a:defRPr/>
            </a:pPr>
            <a:r>
              <a:rPr lang="en-CA" sz="850" dirty="0">
                <a:solidFill>
                  <a:srgbClr val="FFFFFF"/>
                </a:solidFill>
                <a:latin typeface="Georgia" panose="02040502050405020303" pitchFamily="18" charset="0"/>
                <a:ea typeface="ＭＳ Ｐゴシック" charset="-128"/>
              </a:rPr>
              <a:t>     Some rights reserved.</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Consolas" panose="020B0609020204030204" pitchFamily="49" charset="0"/>
              </a:rPr>
              <a:t>Swapping between arrays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6.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7.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8.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9.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10.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1.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2.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4.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5.xml"/><Relationship Id="rId5" Type="http://schemas.openxmlformats.org/officeDocument/2006/relationships/image" Target="../media/image11.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9792" y="3111103"/>
            <a:ext cx="6264696" cy="1470025"/>
          </a:xfrm>
        </p:spPr>
        <p:txBody>
          <a:bodyPr/>
          <a:lstStyle/>
          <a:p>
            <a:r>
              <a:rPr lang="en-CA"/>
              <a:t>Swapping </a:t>
            </a:r>
            <a:r>
              <a:rPr lang="en-CA" dirty="0"/>
              <a:t>between arrays</a:t>
            </a:r>
            <a:endParaRPr lang="en-CA" dirty="0">
              <a:latin typeface="Consolas" panose="020B0609020204030204" pitchFamily="49" charset="0"/>
              <a:cs typeface="Consolas" panose="020B0609020204030204" pitchFamily="49"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xmlns:p14="http://schemas.microsoft.com/office/powerpoint/2010/main">
    <mc:Choice Requires="p14">
      <p:transition spd="slow" p14:dur="2000" advTm="20361"/>
    </mc:Choice>
    <mc:Fallback xmlns="">
      <p:transition spd="slow" advTm="20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Swapping without concern for order</a:t>
            </a:r>
          </a:p>
        </p:txBody>
      </p:sp>
      <p:sp>
        <p:nvSpPr>
          <p:cNvPr id="3" name="Content Placeholder 2"/>
          <p:cNvSpPr>
            <a:spLocks noGrp="1"/>
          </p:cNvSpPr>
          <p:nvPr>
            <p:ph idx="1"/>
          </p:nvPr>
        </p:nvSpPr>
        <p:spPr/>
        <p:txBody>
          <a:bodyPr/>
          <a:lstStyle/>
          <a:p>
            <a:r>
              <a:rPr lang="en-CA" dirty="0"/>
              <a:t>This creates a </a:t>
            </a:r>
            <a:r>
              <a:rPr lang="en-CA" i="1" dirty="0"/>
              <a:t>hole</a:t>
            </a:r>
            <a:r>
              <a:rPr lang="en-CA" dirty="0"/>
              <a:t>, so fill it with the first entry of the next array</a:t>
            </a:r>
          </a:p>
          <a:p>
            <a:pPr marL="0" indent="0">
              <a:buNone/>
            </a:pPr>
            <a:endParaRPr lang="en-CA"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graphicFrame>
        <p:nvGraphicFramePr>
          <p:cNvPr id="4" name="Table 5">
            <a:extLst>
              <a:ext uri="{FF2B5EF4-FFF2-40B4-BE49-F238E27FC236}">
                <a16:creationId xmlns:a16="http://schemas.microsoft.com/office/drawing/2014/main" id="{540724CE-E30C-4EB0-BC64-6007D4BB05A6}"/>
              </a:ext>
            </a:extLst>
          </p:cNvPr>
          <p:cNvGraphicFramePr>
            <a:graphicFrameLocks noGrp="1"/>
          </p:cNvGraphicFramePr>
          <p:nvPr>
            <p:extLst>
              <p:ext uri="{D42A27DB-BD31-4B8C-83A1-F6EECF244321}">
                <p14:modId xmlns:p14="http://schemas.microsoft.com/office/powerpoint/2010/main" val="3715366349"/>
              </p:ext>
            </p:extLst>
          </p:nvPr>
        </p:nvGraphicFramePr>
        <p:xfrm>
          <a:off x="1524001" y="2842136"/>
          <a:ext cx="6095997" cy="370840"/>
        </p:xfrm>
        <a:graphic>
          <a:graphicData uri="http://schemas.openxmlformats.org/drawingml/2006/table">
            <a:tbl>
              <a:tblPr firstRow="1" bandRow="1">
                <a:tableStyleId>{2D5ABB26-0587-4C30-8999-92F81FD0307C}</a:tableStyleId>
              </a:tblPr>
              <a:tblGrid>
                <a:gridCol w="677333">
                  <a:extLst>
                    <a:ext uri="{9D8B030D-6E8A-4147-A177-3AD203B41FA5}">
                      <a16:colId xmlns:a16="http://schemas.microsoft.com/office/drawing/2014/main" val="3768883290"/>
                    </a:ext>
                  </a:extLst>
                </a:gridCol>
                <a:gridCol w="677333">
                  <a:extLst>
                    <a:ext uri="{9D8B030D-6E8A-4147-A177-3AD203B41FA5}">
                      <a16:colId xmlns:a16="http://schemas.microsoft.com/office/drawing/2014/main" val="1984138817"/>
                    </a:ext>
                  </a:extLst>
                </a:gridCol>
                <a:gridCol w="677333">
                  <a:extLst>
                    <a:ext uri="{9D8B030D-6E8A-4147-A177-3AD203B41FA5}">
                      <a16:colId xmlns:a16="http://schemas.microsoft.com/office/drawing/2014/main" val="316573623"/>
                    </a:ext>
                  </a:extLst>
                </a:gridCol>
                <a:gridCol w="677333">
                  <a:extLst>
                    <a:ext uri="{9D8B030D-6E8A-4147-A177-3AD203B41FA5}">
                      <a16:colId xmlns:a16="http://schemas.microsoft.com/office/drawing/2014/main" val="1258033816"/>
                    </a:ext>
                  </a:extLst>
                </a:gridCol>
                <a:gridCol w="677333">
                  <a:extLst>
                    <a:ext uri="{9D8B030D-6E8A-4147-A177-3AD203B41FA5}">
                      <a16:colId xmlns:a16="http://schemas.microsoft.com/office/drawing/2014/main" val="3643230680"/>
                    </a:ext>
                  </a:extLst>
                </a:gridCol>
                <a:gridCol w="677333">
                  <a:extLst>
                    <a:ext uri="{9D8B030D-6E8A-4147-A177-3AD203B41FA5}">
                      <a16:colId xmlns:a16="http://schemas.microsoft.com/office/drawing/2014/main" val="1173848550"/>
                    </a:ext>
                  </a:extLst>
                </a:gridCol>
                <a:gridCol w="677333">
                  <a:extLst>
                    <a:ext uri="{9D8B030D-6E8A-4147-A177-3AD203B41FA5}">
                      <a16:colId xmlns:a16="http://schemas.microsoft.com/office/drawing/2014/main" val="3832269738"/>
                    </a:ext>
                  </a:extLst>
                </a:gridCol>
                <a:gridCol w="677333">
                  <a:extLst>
                    <a:ext uri="{9D8B030D-6E8A-4147-A177-3AD203B41FA5}">
                      <a16:colId xmlns:a16="http://schemas.microsoft.com/office/drawing/2014/main" val="2696447417"/>
                    </a:ext>
                  </a:extLst>
                </a:gridCol>
                <a:gridCol w="677333">
                  <a:extLst>
                    <a:ext uri="{9D8B030D-6E8A-4147-A177-3AD203B41FA5}">
                      <a16:colId xmlns:a16="http://schemas.microsoft.com/office/drawing/2014/main" val="1569289991"/>
                    </a:ext>
                  </a:extLst>
                </a:gridCol>
              </a:tblGrid>
              <a:tr h="370840">
                <a:tc>
                  <a:txBody>
                    <a:bodyPr/>
                    <a:lstStyle/>
                    <a:p>
                      <a:pPr algn="ctr"/>
                      <a:r>
                        <a:rPr lang="en-US" dirty="0">
                          <a:latin typeface="Consolas" panose="020B0609020204030204" pitchFamily="49"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6.8</a:t>
                      </a:r>
                      <a:endParaRPr lang="en-US"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latin typeface="Consolas" panose="020B0609020204030204" pitchFamily="49" charset="0"/>
                        </a:rPr>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latin typeface="Consolas" panose="020B0609020204030204" pitchFamily="49" charset="0"/>
                        </a:rPr>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latin typeface="Consolas" panose="020B0609020204030204" pitchFamily="49" charset="0"/>
                        </a:rPr>
                        <a:t>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4083026"/>
                  </a:ext>
                </a:extLst>
              </a:tr>
            </a:tbl>
          </a:graphicData>
        </a:graphic>
      </p:graphicFrame>
      <p:sp>
        <p:nvSpPr>
          <p:cNvPr id="8" name="TextBox 7">
            <a:extLst>
              <a:ext uri="{FF2B5EF4-FFF2-40B4-BE49-F238E27FC236}">
                <a16:creationId xmlns:a16="http://schemas.microsoft.com/office/drawing/2014/main" id="{ECF3A31A-0251-46BC-A1EE-71B8167022C9}"/>
              </a:ext>
            </a:extLst>
          </p:cNvPr>
          <p:cNvSpPr txBox="1"/>
          <p:nvPr/>
        </p:nvSpPr>
        <p:spPr>
          <a:xfrm>
            <a:off x="1524001" y="2504899"/>
            <a:ext cx="601938" cy="369332"/>
          </a:xfrm>
          <a:prstGeom prst="rect">
            <a:avLst/>
          </a:prstGeom>
          <a:noFill/>
        </p:spPr>
        <p:txBody>
          <a:bodyPr wrap="square">
            <a:spAutoFit/>
          </a:bodyPr>
          <a:lstStyle/>
          <a:p>
            <a:r>
              <a:rPr lang="en-CA" dirty="0">
                <a:latin typeface="Consolas" panose="020B0609020204030204" pitchFamily="49" charset="0"/>
              </a:rPr>
              <a:t>a1</a:t>
            </a:r>
            <a:endParaRPr lang="en-US" dirty="0"/>
          </a:p>
        </p:txBody>
      </p:sp>
      <p:sp>
        <p:nvSpPr>
          <p:cNvPr id="9" name="TextBox 8">
            <a:extLst>
              <a:ext uri="{FF2B5EF4-FFF2-40B4-BE49-F238E27FC236}">
                <a16:creationId xmlns:a16="http://schemas.microsoft.com/office/drawing/2014/main" id="{5B6040C8-354D-48DA-AF74-B97ED1909297}"/>
              </a:ext>
            </a:extLst>
          </p:cNvPr>
          <p:cNvSpPr txBox="1"/>
          <p:nvPr/>
        </p:nvSpPr>
        <p:spPr>
          <a:xfrm>
            <a:off x="1508906" y="3481030"/>
            <a:ext cx="601938" cy="369332"/>
          </a:xfrm>
          <a:prstGeom prst="rect">
            <a:avLst/>
          </a:prstGeom>
          <a:noFill/>
        </p:spPr>
        <p:txBody>
          <a:bodyPr wrap="square">
            <a:spAutoFit/>
          </a:bodyPr>
          <a:lstStyle/>
          <a:p>
            <a:r>
              <a:rPr lang="en-CA" dirty="0">
                <a:latin typeface="Consolas" panose="020B0609020204030204" pitchFamily="49" charset="0"/>
              </a:rPr>
              <a:t>a2</a:t>
            </a:r>
            <a:endParaRPr lang="en-US" dirty="0"/>
          </a:p>
        </p:txBody>
      </p:sp>
      <p:sp>
        <p:nvSpPr>
          <p:cNvPr id="10" name="TextBox 9">
            <a:extLst>
              <a:ext uri="{FF2B5EF4-FFF2-40B4-BE49-F238E27FC236}">
                <a16:creationId xmlns:a16="http://schemas.microsoft.com/office/drawing/2014/main" id="{ECCAD3A9-074D-48BF-9D14-5614A7C92768}"/>
              </a:ext>
            </a:extLst>
          </p:cNvPr>
          <p:cNvSpPr txBox="1"/>
          <p:nvPr/>
        </p:nvSpPr>
        <p:spPr>
          <a:xfrm>
            <a:off x="827584" y="4803596"/>
            <a:ext cx="1512168" cy="369332"/>
          </a:xfrm>
          <a:prstGeom prst="rect">
            <a:avLst/>
          </a:prstGeom>
          <a:noFill/>
        </p:spPr>
        <p:txBody>
          <a:bodyPr wrap="square">
            <a:spAutoFit/>
          </a:bodyPr>
          <a:lstStyle/>
          <a:p>
            <a:r>
              <a:rPr lang="en-CA" dirty="0" err="1">
                <a:latin typeface="Consolas" panose="020B0609020204030204" pitchFamily="49" charset="0"/>
              </a:rPr>
              <a:t>tmp</a:t>
            </a:r>
            <a:r>
              <a:rPr lang="en-CA" dirty="0">
                <a:latin typeface="Consolas" panose="020B0609020204030204" pitchFamily="49" charset="0"/>
              </a:rPr>
              <a:t> = 4.5</a:t>
            </a:r>
            <a:endParaRPr lang="en-US" dirty="0"/>
          </a:p>
        </p:txBody>
      </p:sp>
      <p:cxnSp>
        <p:nvCxnSpPr>
          <p:cNvPr id="11" name="Straight Arrow Connector 10">
            <a:extLst>
              <a:ext uri="{FF2B5EF4-FFF2-40B4-BE49-F238E27FC236}">
                <a16:creationId xmlns:a16="http://schemas.microsoft.com/office/drawing/2014/main" id="{1113B0EE-DB4E-4C9E-8B37-4A134A144797}"/>
              </a:ext>
            </a:extLst>
          </p:cNvPr>
          <p:cNvCxnSpPr>
            <a:cxnSpLocks/>
          </p:cNvCxnSpPr>
          <p:nvPr/>
        </p:nvCxnSpPr>
        <p:spPr>
          <a:xfrm flipH="1" flipV="1">
            <a:off x="2699792" y="3212976"/>
            <a:ext cx="1008112" cy="590084"/>
          </a:xfrm>
          <a:prstGeom prst="straightConnector1">
            <a:avLst/>
          </a:prstGeom>
          <a:ln w="19050">
            <a:solidFill>
              <a:srgbClr val="FF0000"/>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graphicFrame>
        <p:nvGraphicFramePr>
          <p:cNvPr id="13" name="Table 12">
            <a:extLst>
              <a:ext uri="{FF2B5EF4-FFF2-40B4-BE49-F238E27FC236}">
                <a16:creationId xmlns:a16="http://schemas.microsoft.com/office/drawing/2014/main" id="{C75EA4BD-ABDF-4347-9813-F1599CCB1162}"/>
              </a:ext>
            </a:extLst>
          </p:cNvPr>
          <p:cNvGraphicFramePr>
            <a:graphicFrameLocks noGrp="1"/>
          </p:cNvGraphicFramePr>
          <p:nvPr>
            <p:extLst>
              <p:ext uri="{D42A27DB-BD31-4B8C-83A1-F6EECF244321}">
                <p14:modId xmlns:p14="http://schemas.microsoft.com/office/powerpoint/2010/main" val="3453492262"/>
              </p:ext>
            </p:extLst>
          </p:nvPr>
        </p:nvGraphicFramePr>
        <p:xfrm>
          <a:off x="1524000" y="3803060"/>
          <a:ext cx="5418664" cy="370840"/>
        </p:xfrm>
        <a:graphic>
          <a:graphicData uri="http://schemas.openxmlformats.org/drawingml/2006/table">
            <a:tbl>
              <a:tblPr firstRow="1" bandRow="1">
                <a:tableStyleId>{2D5ABB26-0587-4C30-8999-92F81FD0307C}</a:tableStyleId>
              </a:tblPr>
              <a:tblGrid>
                <a:gridCol w="677333">
                  <a:extLst>
                    <a:ext uri="{9D8B030D-6E8A-4147-A177-3AD203B41FA5}">
                      <a16:colId xmlns:a16="http://schemas.microsoft.com/office/drawing/2014/main" val="3768883290"/>
                    </a:ext>
                  </a:extLst>
                </a:gridCol>
                <a:gridCol w="677333">
                  <a:extLst>
                    <a:ext uri="{9D8B030D-6E8A-4147-A177-3AD203B41FA5}">
                      <a16:colId xmlns:a16="http://schemas.microsoft.com/office/drawing/2014/main" val="1984138817"/>
                    </a:ext>
                  </a:extLst>
                </a:gridCol>
                <a:gridCol w="677333">
                  <a:extLst>
                    <a:ext uri="{9D8B030D-6E8A-4147-A177-3AD203B41FA5}">
                      <a16:colId xmlns:a16="http://schemas.microsoft.com/office/drawing/2014/main" val="316573623"/>
                    </a:ext>
                  </a:extLst>
                </a:gridCol>
                <a:gridCol w="677333">
                  <a:extLst>
                    <a:ext uri="{9D8B030D-6E8A-4147-A177-3AD203B41FA5}">
                      <a16:colId xmlns:a16="http://schemas.microsoft.com/office/drawing/2014/main" val="1258033816"/>
                    </a:ext>
                  </a:extLst>
                </a:gridCol>
                <a:gridCol w="677333">
                  <a:extLst>
                    <a:ext uri="{9D8B030D-6E8A-4147-A177-3AD203B41FA5}">
                      <a16:colId xmlns:a16="http://schemas.microsoft.com/office/drawing/2014/main" val="3643230680"/>
                    </a:ext>
                  </a:extLst>
                </a:gridCol>
                <a:gridCol w="677333">
                  <a:extLst>
                    <a:ext uri="{9D8B030D-6E8A-4147-A177-3AD203B41FA5}">
                      <a16:colId xmlns:a16="http://schemas.microsoft.com/office/drawing/2014/main" val="1173848550"/>
                    </a:ext>
                  </a:extLst>
                </a:gridCol>
                <a:gridCol w="677333">
                  <a:extLst>
                    <a:ext uri="{9D8B030D-6E8A-4147-A177-3AD203B41FA5}">
                      <a16:colId xmlns:a16="http://schemas.microsoft.com/office/drawing/2014/main" val="3832269738"/>
                    </a:ext>
                  </a:extLst>
                </a:gridCol>
                <a:gridCol w="677333">
                  <a:extLst>
                    <a:ext uri="{9D8B030D-6E8A-4147-A177-3AD203B41FA5}">
                      <a16:colId xmlns:a16="http://schemas.microsoft.com/office/drawing/2014/main" val="2696447417"/>
                    </a:ext>
                  </a:extLst>
                </a:gridCol>
              </a:tblGrid>
              <a:tr h="370840">
                <a:tc>
                  <a:txBody>
                    <a:bodyPr/>
                    <a:lstStyle/>
                    <a:p>
                      <a:pPr algn="ctr"/>
                      <a:r>
                        <a:rPr lang="en-US" dirty="0">
                          <a:latin typeface="Consolas" panose="020B0609020204030204" pitchFamily="49"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lumMod val="75000"/>
                            </a:schemeClr>
                          </a:solidFill>
                          <a:latin typeface="Consolas" panose="020B0609020204030204" pitchFamily="49" charset="0"/>
                        </a:rPr>
                        <a:t>6.8</a:t>
                      </a:r>
                      <a:endParaRPr lang="en-US" dirty="0">
                        <a:solidFill>
                          <a:srgbClr val="FF0000"/>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4083026"/>
                  </a:ext>
                </a:extLst>
              </a:tr>
            </a:tbl>
          </a:graphicData>
        </a:graphic>
      </p:graphicFrame>
    </p:spTree>
    <p:custDataLst>
      <p:tags r:id="rId1"/>
    </p:custDataLst>
    <p:extLst>
      <p:ext uri="{BB962C8B-B14F-4D97-AF65-F5344CB8AC3E}">
        <p14:creationId xmlns:p14="http://schemas.microsoft.com/office/powerpoint/2010/main" val="3287034769"/>
      </p:ext>
    </p:extLst>
  </p:cSld>
  <p:clrMapOvr>
    <a:masterClrMapping/>
  </p:clrMapOvr>
  <mc:AlternateContent xmlns:mc="http://schemas.openxmlformats.org/markup-compatibility/2006" xmlns:p14="http://schemas.microsoft.com/office/powerpoint/2010/main">
    <mc:Choice Requires="p14">
      <p:transition spd="slow" p14:dur="2000" advTm="62232"/>
    </mc:Choice>
    <mc:Fallback xmlns="">
      <p:transition spd="slow" advTm="6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Initial approach</a:t>
            </a:r>
          </a:p>
        </p:txBody>
      </p:sp>
      <p:sp>
        <p:nvSpPr>
          <p:cNvPr id="3" name="Content Placeholder 2"/>
          <p:cNvSpPr>
            <a:spLocks noGrp="1"/>
          </p:cNvSpPr>
          <p:nvPr>
            <p:ph idx="1"/>
          </p:nvPr>
        </p:nvSpPr>
        <p:spPr/>
        <p:txBody>
          <a:bodyPr/>
          <a:lstStyle/>
          <a:p>
            <a:r>
              <a:rPr lang="en-CA" dirty="0"/>
              <a:t>Now fill this hole with the second entry of the first array,</a:t>
            </a:r>
            <a:br>
              <a:rPr lang="en-CA" dirty="0"/>
            </a:br>
            <a:r>
              <a:rPr lang="en-CA" dirty="0"/>
              <a:t>	and so on</a:t>
            </a:r>
            <a:endParaRPr lang="en-CA" dirty="0">
              <a:latin typeface="Times New Roman" panose="02020603050405020304" pitchFamily="18" charset="0"/>
              <a:cs typeface="Times New Roman" panose="02020603050405020304" pitchFamily="18" charset="0"/>
            </a:endParaRPr>
          </a:p>
          <a:p>
            <a:pPr marL="0" indent="0">
              <a:buNone/>
            </a:pPr>
            <a:endParaRPr lang="en-CA"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graphicFrame>
        <p:nvGraphicFramePr>
          <p:cNvPr id="4" name="Table 5">
            <a:extLst>
              <a:ext uri="{FF2B5EF4-FFF2-40B4-BE49-F238E27FC236}">
                <a16:creationId xmlns:a16="http://schemas.microsoft.com/office/drawing/2014/main" id="{540724CE-E30C-4EB0-BC64-6007D4BB05A6}"/>
              </a:ext>
            </a:extLst>
          </p:cNvPr>
          <p:cNvGraphicFramePr>
            <a:graphicFrameLocks noGrp="1"/>
          </p:cNvGraphicFramePr>
          <p:nvPr>
            <p:extLst>
              <p:ext uri="{D42A27DB-BD31-4B8C-83A1-F6EECF244321}">
                <p14:modId xmlns:p14="http://schemas.microsoft.com/office/powerpoint/2010/main" val="2005049772"/>
              </p:ext>
            </p:extLst>
          </p:nvPr>
        </p:nvGraphicFramePr>
        <p:xfrm>
          <a:off x="1524001" y="2842136"/>
          <a:ext cx="6095997" cy="370840"/>
        </p:xfrm>
        <a:graphic>
          <a:graphicData uri="http://schemas.openxmlformats.org/drawingml/2006/table">
            <a:tbl>
              <a:tblPr firstRow="1" bandRow="1">
                <a:tableStyleId>{2D5ABB26-0587-4C30-8999-92F81FD0307C}</a:tableStyleId>
              </a:tblPr>
              <a:tblGrid>
                <a:gridCol w="677333">
                  <a:extLst>
                    <a:ext uri="{9D8B030D-6E8A-4147-A177-3AD203B41FA5}">
                      <a16:colId xmlns:a16="http://schemas.microsoft.com/office/drawing/2014/main" val="3768883290"/>
                    </a:ext>
                  </a:extLst>
                </a:gridCol>
                <a:gridCol w="677333">
                  <a:extLst>
                    <a:ext uri="{9D8B030D-6E8A-4147-A177-3AD203B41FA5}">
                      <a16:colId xmlns:a16="http://schemas.microsoft.com/office/drawing/2014/main" val="1984138817"/>
                    </a:ext>
                  </a:extLst>
                </a:gridCol>
                <a:gridCol w="677333">
                  <a:extLst>
                    <a:ext uri="{9D8B030D-6E8A-4147-A177-3AD203B41FA5}">
                      <a16:colId xmlns:a16="http://schemas.microsoft.com/office/drawing/2014/main" val="316573623"/>
                    </a:ext>
                  </a:extLst>
                </a:gridCol>
                <a:gridCol w="677333">
                  <a:extLst>
                    <a:ext uri="{9D8B030D-6E8A-4147-A177-3AD203B41FA5}">
                      <a16:colId xmlns:a16="http://schemas.microsoft.com/office/drawing/2014/main" val="1258033816"/>
                    </a:ext>
                  </a:extLst>
                </a:gridCol>
                <a:gridCol w="677333">
                  <a:extLst>
                    <a:ext uri="{9D8B030D-6E8A-4147-A177-3AD203B41FA5}">
                      <a16:colId xmlns:a16="http://schemas.microsoft.com/office/drawing/2014/main" val="3643230680"/>
                    </a:ext>
                  </a:extLst>
                </a:gridCol>
                <a:gridCol w="677333">
                  <a:extLst>
                    <a:ext uri="{9D8B030D-6E8A-4147-A177-3AD203B41FA5}">
                      <a16:colId xmlns:a16="http://schemas.microsoft.com/office/drawing/2014/main" val="1173848550"/>
                    </a:ext>
                  </a:extLst>
                </a:gridCol>
                <a:gridCol w="677333">
                  <a:extLst>
                    <a:ext uri="{9D8B030D-6E8A-4147-A177-3AD203B41FA5}">
                      <a16:colId xmlns:a16="http://schemas.microsoft.com/office/drawing/2014/main" val="3832269738"/>
                    </a:ext>
                  </a:extLst>
                </a:gridCol>
                <a:gridCol w="677333">
                  <a:extLst>
                    <a:ext uri="{9D8B030D-6E8A-4147-A177-3AD203B41FA5}">
                      <a16:colId xmlns:a16="http://schemas.microsoft.com/office/drawing/2014/main" val="2696447417"/>
                    </a:ext>
                  </a:extLst>
                </a:gridCol>
                <a:gridCol w="677333">
                  <a:extLst>
                    <a:ext uri="{9D8B030D-6E8A-4147-A177-3AD203B41FA5}">
                      <a16:colId xmlns:a16="http://schemas.microsoft.com/office/drawing/2014/main" val="1569289991"/>
                    </a:ext>
                  </a:extLst>
                </a:gridCol>
              </a:tblGrid>
              <a:tr h="370840">
                <a:tc>
                  <a:txBody>
                    <a:bodyPr/>
                    <a:lstStyle/>
                    <a:p>
                      <a:pPr algn="ctr"/>
                      <a:r>
                        <a:rPr lang="en-US" dirty="0">
                          <a:latin typeface="Consolas" panose="020B0609020204030204" pitchFamily="49"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6.8</a:t>
                      </a:r>
                      <a:endParaRPr lang="en-US"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lumMod val="75000"/>
                            </a:schemeClr>
                          </a:solidFill>
                          <a:latin typeface="Consolas" panose="020B0609020204030204" pitchFamily="49" charset="0"/>
                        </a:rPr>
                        <a:t>1.2</a:t>
                      </a:r>
                      <a:endParaRPr lang="en-US" dirty="0">
                        <a:solidFill>
                          <a:srgbClr val="FF0000"/>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latin typeface="Consolas" panose="020B0609020204030204" pitchFamily="49" charset="0"/>
                        </a:rPr>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latin typeface="Consolas" panose="020B0609020204030204" pitchFamily="49" charset="0"/>
                        </a:rPr>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latin typeface="Consolas" panose="020B0609020204030204" pitchFamily="49" charset="0"/>
                        </a:rPr>
                        <a:t>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4083026"/>
                  </a:ext>
                </a:extLst>
              </a:tr>
            </a:tbl>
          </a:graphicData>
        </a:graphic>
      </p:graphicFrame>
      <p:sp>
        <p:nvSpPr>
          <p:cNvPr id="8" name="TextBox 7">
            <a:extLst>
              <a:ext uri="{FF2B5EF4-FFF2-40B4-BE49-F238E27FC236}">
                <a16:creationId xmlns:a16="http://schemas.microsoft.com/office/drawing/2014/main" id="{ECF3A31A-0251-46BC-A1EE-71B8167022C9}"/>
              </a:ext>
            </a:extLst>
          </p:cNvPr>
          <p:cNvSpPr txBox="1"/>
          <p:nvPr/>
        </p:nvSpPr>
        <p:spPr>
          <a:xfrm>
            <a:off x="1524001" y="2504899"/>
            <a:ext cx="601938" cy="369332"/>
          </a:xfrm>
          <a:prstGeom prst="rect">
            <a:avLst/>
          </a:prstGeom>
          <a:noFill/>
        </p:spPr>
        <p:txBody>
          <a:bodyPr wrap="square">
            <a:spAutoFit/>
          </a:bodyPr>
          <a:lstStyle/>
          <a:p>
            <a:r>
              <a:rPr lang="en-CA" dirty="0">
                <a:latin typeface="Consolas" panose="020B0609020204030204" pitchFamily="49" charset="0"/>
              </a:rPr>
              <a:t>a1</a:t>
            </a:r>
            <a:endParaRPr lang="en-US" dirty="0"/>
          </a:p>
        </p:txBody>
      </p:sp>
      <p:sp>
        <p:nvSpPr>
          <p:cNvPr id="9" name="TextBox 8">
            <a:extLst>
              <a:ext uri="{FF2B5EF4-FFF2-40B4-BE49-F238E27FC236}">
                <a16:creationId xmlns:a16="http://schemas.microsoft.com/office/drawing/2014/main" id="{5B6040C8-354D-48DA-AF74-B97ED1909297}"/>
              </a:ext>
            </a:extLst>
          </p:cNvPr>
          <p:cNvSpPr txBox="1"/>
          <p:nvPr/>
        </p:nvSpPr>
        <p:spPr>
          <a:xfrm>
            <a:off x="1508906" y="3481030"/>
            <a:ext cx="601938" cy="369332"/>
          </a:xfrm>
          <a:prstGeom prst="rect">
            <a:avLst/>
          </a:prstGeom>
          <a:noFill/>
        </p:spPr>
        <p:txBody>
          <a:bodyPr wrap="square">
            <a:spAutoFit/>
          </a:bodyPr>
          <a:lstStyle/>
          <a:p>
            <a:r>
              <a:rPr lang="en-CA" dirty="0">
                <a:latin typeface="Consolas" panose="020B0609020204030204" pitchFamily="49" charset="0"/>
              </a:rPr>
              <a:t>a2</a:t>
            </a:r>
            <a:endParaRPr lang="en-US" dirty="0"/>
          </a:p>
        </p:txBody>
      </p:sp>
      <p:sp>
        <p:nvSpPr>
          <p:cNvPr id="10" name="TextBox 9">
            <a:extLst>
              <a:ext uri="{FF2B5EF4-FFF2-40B4-BE49-F238E27FC236}">
                <a16:creationId xmlns:a16="http://schemas.microsoft.com/office/drawing/2014/main" id="{ECCAD3A9-074D-48BF-9D14-5614A7C92768}"/>
              </a:ext>
            </a:extLst>
          </p:cNvPr>
          <p:cNvSpPr txBox="1"/>
          <p:nvPr/>
        </p:nvSpPr>
        <p:spPr>
          <a:xfrm>
            <a:off x="827584" y="4803596"/>
            <a:ext cx="1512168" cy="369332"/>
          </a:xfrm>
          <a:prstGeom prst="rect">
            <a:avLst/>
          </a:prstGeom>
          <a:noFill/>
        </p:spPr>
        <p:txBody>
          <a:bodyPr wrap="square">
            <a:spAutoFit/>
          </a:bodyPr>
          <a:lstStyle/>
          <a:p>
            <a:r>
              <a:rPr lang="en-CA" dirty="0" err="1">
                <a:latin typeface="Consolas" panose="020B0609020204030204" pitchFamily="49" charset="0"/>
              </a:rPr>
              <a:t>tmp</a:t>
            </a:r>
            <a:r>
              <a:rPr lang="en-CA" dirty="0">
                <a:latin typeface="Consolas" panose="020B0609020204030204" pitchFamily="49" charset="0"/>
              </a:rPr>
              <a:t> = 4.5</a:t>
            </a:r>
            <a:endParaRPr lang="en-US" dirty="0"/>
          </a:p>
        </p:txBody>
      </p:sp>
      <p:cxnSp>
        <p:nvCxnSpPr>
          <p:cNvPr id="11" name="Straight Arrow Connector 10">
            <a:extLst>
              <a:ext uri="{FF2B5EF4-FFF2-40B4-BE49-F238E27FC236}">
                <a16:creationId xmlns:a16="http://schemas.microsoft.com/office/drawing/2014/main" id="{1113B0EE-DB4E-4C9E-8B37-4A134A144797}"/>
              </a:ext>
            </a:extLst>
          </p:cNvPr>
          <p:cNvCxnSpPr>
            <a:cxnSpLocks/>
          </p:cNvCxnSpPr>
          <p:nvPr/>
        </p:nvCxnSpPr>
        <p:spPr>
          <a:xfrm>
            <a:off x="3347864" y="3212976"/>
            <a:ext cx="360040" cy="590084"/>
          </a:xfrm>
          <a:prstGeom prst="straightConnector1">
            <a:avLst/>
          </a:prstGeom>
          <a:ln w="19050">
            <a:solidFill>
              <a:srgbClr val="FF0000"/>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graphicFrame>
        <p:nvGraphicFramePr>
          <p:cNvPr id="13" name="Table 12">
            <a:extLst>
              <a:ext uri="{FF2B5EF4-FFF2-40B4-BE49-F238E27FC236}">
                <a16:creationId xmlns:a16="http://schemas.microsoft.com/office/drawing/2014/main" id="{378EFE2A-72F5-430C-A9EB-7E70B9D41698}"/>
              </a:ext>
            </a:extLst>
          </p:cNvPr>
          <p:cNvGraphicFramePr>
            <a:graphicFrameLocks noGrp="1"/>
          </p:cNvGraphicFramePr>
          <p:nvPr>
            <p:extLst>
              <p:ext uri="{D42A27DB-BD31-4B8C-83A1-F6EECF244321}">
                <p14:modId xmlns:p14="http://schemas.microsoft.com/office/powerpoint/2010/main" val="2149595983"/>
              </p:ext>
            </p:extLst>
          </p:nvPr>
        </p:nvGraphicFramePr>
        <p:xfrm>
          <a:off x="1524000" y="3803060"/>
          <a:ext cx="5418664" cy="370840"/>
        </p:xfrm>
        <a:graphic>
          <a:graphicData uri="http://schemas.openxmlformats.org/drawingml/2006/table">
            <a:tbl>
              <a:tblPr firstRow="1" bandRow="1">
                <a:tableStyleId>{2D5ABB26-0587-4C30-8999-92F81FD0307C}</a:tableStyleId>
              </a:tblPr>
              <a:tblGrid>
                <a:gridCol w="677333">
                  <a:extLst>
                    <a:ext uri="{9D8B030D-6E8A-4147-A177-3AD203B41FA5}">
                      <a16:colId xmlns:a16="http://schemas.microsoft.com/office/drawing/2014/main" val="3768883290"/>
                    </a:ext>
                  </a:extLst>
                </a:gridCol>
                <a:gridCol w="677333">
                  <a:extLst>
                    <a:ext uri="{9D8B030D-6E8A-4147-A177-3AD203B41FA5}">
                      <a16:colId xmlns:a16="http://schemas.microsoft.com/office/drawing/2014/main" val="1984138817"/>
                    </a:ext>
                  </a:extLst>
                </a:gridCol>
                <a:gridCol w="677333">
                  <a:extLst>
                    <a:ext uri="{9D8B030D-6E8A-4147-A177-3AD203B41FA5}">
                      <a16:colId xmlns:a16="http://schemas.microsoft.com/office/drawing/2014/main" val="316573623"/>
                    </a:ext>
                  </a:extLst>
                </a:gridCol>
                <a:gridCol w="677333">
                  <a:extLst>
                    <a:ext uri="{9D8B030D-6E8A-4147-A177-3AD203B41FA5}">
                      <a16:colId xmlns:a16="http://schemas.microsoft.com/office/drawing/2014/main" val="1258033816"/>
                    </a:ext>
                  </a:extLst>
                </a:gridCol>
                <a:gridCol w="677333">
                  <a:extLst>
                    <a:ext uri="{9D8B030D-6E8A-4147-A177-3AD203B41FA5}">
                      <a16:colId xmlns:a16="http://schemas.microsoft.com/office/drawing/2014/main" val="3643230680"/>
                    </a:ext>
                  </a:extLst>
                </a:gridCol>
                <a:gridCol w="677333">
                  <a:extLst>
                    <a:ext uri="{9D8B030D-6E8A-4147-A177-3AD203B41FA5}">
                      <a16:colId xmlns:a16="http://schemas.microsoft.com/office/drawing/2014/main" val="1173848550"/>
                    </a:ext>
                  </a:extLst>
                </a:gridCol>
                <a:gridCol w="677333">
                  <a:extLst>
                    <a:ext uri="{9D8B030D-6E8A-4147-A177-3AD203B41FA5}">
                      <a16:colId xmlns:a16="http://schemas.microsoft.com/office/drawing/2014/main" val="3832269738"/>
                    </a:ext>
                  </a:extLst>
                </a:gridCol>
                <a:gridCol w="677333">
                  <a:extLst>
                    <a:ext uri="{9D8B030D-6E8A-4147-A177-3AD203B41FA5}">
                      <a16:colId xmlns:a16="http://schemas.microsoft.com/office/drawing/2014/main" val="2696447417"/>
                    </a:ext>
                  </a:extLst>
                </a:gridCol>
              </a:tblGrid>
              <a:tr h="370840">
                <a:tc>
                  <a:txBody>
                    <a:bodyPr/>
                    <a:lstStyle/>
                    <a:p>
                      <a:pPr algn="ctr"/>
                      <a:r>
                        <a:rPr lang="en-US" dirty="0">
                          <a:latin typeface="Consolas" panose="020B0609020204030204" pitchFamily="49"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4083026"/>
                  </a:ext>
                </a:extLst>
              </a:tr>
            </a:tbl>
          </a:graphicData>
        </a:graphic>
      </p:graphicFrame>
    </p:spTree>
    <p:custDataLst>
      <p:tags r:id="rId1"/>
    </p:custDataLst>
    <p:extLst>
      <p:ext uri="{BB962C8B-B14F-4D97-AF65-F5344CB8AC3E}">
        <p14:creationId xmlns:p14="http://schemas.microsoft.com/office/powerpoint/2010/main" val="1338770141"/>
      </p:ext>
    </p:extLst>
  </p:cSld>
  <p:clrMapOvr>
    <a:masterClrMapping/>
  </p:clrMapOvr>
  <mc:AlternateContent xmlns:mc="http://schemas.openxmlformats.org/markup-compatibility/2006" xmlns:p14="http://schemas.microsoft.com/office/powerpoint/2010/main">
    <mc:Choice Requires="p14">
      <p:transition spd="slow" p14:dur="2000" advTm="62232"/>
    </mc:Choice>
    <mc:Fallback xmlns="">
      <p:transition spd="slow" advTm="6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Swapping without concern for order</a:t>
            </a:r>
          </a:p>
        </p:txBody>
      </p:sp>
      <p:sp>
        <p:nvSpPr>
          <p:cNvPr id="3" name="Content Placeholder 2"/>
          <p:cNvSpPr>
            <a:spLocks noGrp="1"/>
          </p:cNvSpPr>
          <p:nvPr>
            <p:ph idx="1"/>
          </p:nvPr>
        </p:nvSpPr>
        <p:spPr/>
        <p:txBody>
          <a:bodyPr/>
          <a:lstStyle/>
          <a:p>
            <a:r>
              <a:rPr lang="en-CA" dirty="0"/>
              <a:t>After 2</a:t>
            </a:r>
            <a:r>
              <a:rPr lang="en-CA" i="1" dirty="0"/>
              <a:t>m</a:t>
            </a:r>
            <a:r>
              <a:rPr lang="en-CA" dirty="0"/>
              <a:t> assignments, there is a hole at the end of the second array</a:t>
            </a:r>
          </a:p>
          <a:p>
            <a:pPr marL="0" indent="0">
              <a:buNone/>
            </a:pPr>
            <a:r>
              <a:rPr lang="en-CA" dirty="0">
                <a:latin typeface="Times New Roman" panose="02020603050405020304" pitchFamily="18" charset="0"/>
                <a:cs typeface="Times New Roman" panose="02020603050405020304" pitchFamily="18" charset="0"/>
              </a:rPr>
              <a:t>	</a:t>
            </a:r>
            <a:endParaRPr lang="en-CA"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graphicFrame>
        <p:nvGraphicFramePr>
          <p:cNvPr id="4" name="Table 5">
            <a:extLst>
              <a:ext uri="{FF2B5EF4-FFF2-40B4-BE49-F238E27FC236}">
                <a16:creationId xmlns:a16="http://schemas.microsoft.com/office/drawing/2014/main" id="{540724CE-E30C-4EB0-BC64-6007D4BB05A6}"/>
              </a:ext>
            </a:extLst>
          </p:cNvPr>
          <p:cNvGraphicFramePr>
            <a:graphicFrameLocks noGrp="1"/>
          </p:cNvGraphicFramePr>
          <p:nvPr>
            <p:extLst>
              <p:ext uri="{D42A27DB-BD31-4B8C-83A1-F6EECF244321}">
                <p14:modId xmlns:p14="http://schemas.microsoft.com/office/powerpoint/2010/main" val="4071440835"/>
              </p:ext>
            </p:extLst>
          </p:nvPr>
        </p:nvGraphicFramePr>
        <p:xfrm>
          <a:off x="1524001" y="2842136"/>
          <a:ext cx="6095997" cy="370840"/>
        </p:xfrm>
        <a:graphic>
          <a:graphicData uri="http://schemas.openxmlformats.org/drawingml/2006/table">
            <a:tbl>
              <a:tblPr firstRow="1" bandRow="1">
                <a:tableStyleId>{2D5ABB26-0587-4C30-8999-92F81FD0307C}</a:tableStyleId>
              </a:tblPr>
              <a:tblGrid>
                <a:gridCol w="677333">
                  <a:extLst>
                    <a:ext uri="{9D8B030D-6E8A-4147-A177-3AD203B41FA5}">
                      <a16:colId xmlns:a16="http://schemas.microsoft.com/office/drawing/2014/main" val="3768883290"/>
                    </a:ext>
                  </a:extLst>
                </a:gridCol>
                <a:gridCol w="677333">
                  <a:extLst>
                    <a:ext uri="{9D8B030D-6E8A-4147-A177-3AD203B41FA5}">
                      <a16:colId xmlns:a16="http://schemas.microsoft.com/office/drawing/2014/main" val="1984138817"/>
                    </a:ext>
                  </a:extLst>
                </a:gridCol>
                <a:gridCol w="677333">
                  <a:extLst>
                    <a:ext uri="{9D8B030D-6E8A-4147-A177-3AD203B41FA5}">
                      <a16:colId xmlns:a16="http://schemas.microsoft.com/office/drawing/2014/main" val="316573623"/>
                    </a:ext>
                  </a:extLst>
                </a:gridCol>
                <a:gridCol w="677333">
                  <a:extLst>
                    <a:ext uri="{9D8B030D-6E8A-4147-A177-3AD203B41FA5}">
                      <a16:colId xmlns:a16="http://schemas.microsoft.com/office/drawing/2014/main" val="1258033816"/>
                    </a:ext>
                  </a:extLst>
                </a:gridCol>
                <a:gridCol w="677333">
                  <a:extLst>
                    <a:ext uri="{9D8B030D-6E8A-4147-A177-3AD203B41FA5}">
                      <a16:colId xmlns:a16="http://schemas.microsoft.com/office/drawing/2014/main" val="3643230680"/>
                    </a:ext>
                  </a:extLst>
                </a:gridCol>
                <a:gridCol w="677333">
                  <a:extLst>
                    <a:ext uri="{9D8B030D-6E8A-4147-A177-3AD203B41FA5}">
                      <a16:colId xmlns:a16="http://schemas.microsoft.com/office/drawing/2014/main" val="1173848550"/>
                    </a:ext>
                  </a:extLst>
                </a:gridCol>
                <a:gridCol w="677333">
                  <a:extLst>
                    <a:ext uri="{9D8B030D-6E8A-4147-A177-3AD203B41FA5}">
                      <a16:colId xmlns:a16="http://schemas.microsoft.com/office/drawing/2014/main" val="3832269738"/>
                    </a:ext>
                  </a:extLst>
                </a:gridCol>
                <a:gridCol w="677333">
                  <a:extLst>
                    <a:ext uri="{9D8B030D-6E8A-4147-A177-3AD203B41FA5}">
                      <a16:colId xmlns:a16="http://schemas.microsoft.com/office/drawing/2014/main" val="2696447417"/>
                    </a:ext>
                  </a:extLst>
                </a:gridCol>
                <a:gridCol w="677333">
                  <a:extLst>
                    <a:ext uri="{9D8B030D-6E8A-4147-A177-3AD203B41FA5}">
                      <a16:colId xmlns:a16="http://schemas.microsoft.com/office/drawing/2014/main" val="1569289991"/>
                    </a:ext>
                  </a:extLst>
                </a:gridCol>
              </a:tblGrid>
              <a:tr h="370840">
                <a:tc>
                  <a:txBody>
                    <a:bodyPr/>
                    <a:lstStyle/>
                    <a:p>
                      <a:pPr algn="ctr"/>
                      <a:r>
                        <a:rPr lang="en-US" dirty="0">
                          <a:latin typeface="Consolas" panose="020B0609020204030204" pitchFamily="49"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latin typeface="Consolas" panose="020B0609020204030204" pitchFamily="49" charset="0"/>
                        </a:rPr>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latin typeface="Consolas" panose="020B0609020204030204" pitchFamily="49" charset="0"/>
                        </a:rPr>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latin typeface="Consolas" panose="020B0609020204030204" pitchFamily="49" charset="0"/>
                        </a:rPr>
                        <a:t>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4083026"/>
                  </a:ext>
                </a:extLst>
              </a:tr>
            </a:tbl>
          </a:graphicData>
        </a:graphic>
      </p:graphicFrame>
      <p:sp>
        <p:nvSpPr>
          <p:cNvPr id="8" name="TextBox 7">
            <a:extLst>
              <a:ext uri="{FF2B5EF4-FFF2-40B4-BE49-F238E27FC236}">
                <a16:creationId xmlns:a16="http://schemas.microsoft.com/office/drawing/2014/main" id="{ECF3A31A-0251-46BC-A1EE-71B8167022C9}"/>
              </a:ext>
            </a:extLst>
          </p:cNvPr>
          <p:cNvSpPr txBox="1"/>
          <p:nvPr/>
        </p:nvSpPr>
        <p:spPr>
          <a:xfrm>
            <a:off x="1524001" y="2504899"/>
            <a:ext cx="601938" cy="369332"/>
          </a:xfrm>
          <a:prstGeom prst="rect">
            <a:avLst/>
          </a:prstGeom>
          <a:noFill/>
        </p:spPr>
        <p:txBody>
          <a:bodyPr wrap="square">
            <a:spAutoFit/>
          </a:bodyPr>
          <a:lstStyle/>
          <a:p>
            <a:r>
              <a:rPr lang="en-CA" dirty="0">
                <a:latin typeface="Consolas" panose="020B0609020204030204" pitchFamily="49" charset="0"/>
              </a:rPr>
              <a:t>a1</a:t>
            </a:r>
            <a:endParaRPr lang="en-US" dirty="0"/>
          </a:p>
        </p:txBody>
      </p:sp>
      <p:sp>
        <p:nvSpPr>
          <p:cNvPr id="9" name="TextBox 8">
            <a:extLst>
              <a:ext uri="{FF2B5EF4-FFF2-40B4-BE49-F238E27FC236}">
                <a16:creationId xmlns:a16="http://schemas.microsoft.com/office/drawing/2014/main" id="{5B6040C8-354D-48DA-AF74-B97ED1909297}"/>
              </a:ext>
            </a:extLst>
          </p:cNvPr>
          <p:cNvSpPr txBox="1"/>
          <p:nvPr/>
        </p:nvSpPr>
        <p:spPr>
          <a:xfrm>
            <a:off x="1508906" y="3481030"/>
            <a:ext cx="601938" cy="369332"/>
          </a:xfrm>
          <a:prstGeom prst="rect">
            <a:avLst/>
          </a:prstGeom>
          <a:noFill/>
        </p:spPr>
        <p:txBody>
          <a:bodyPr wrap="square">
            <a:spAutoFit/>
          </a:bodyPr>
          <a:lstStyle/>
          <a:p>
            <a:r>
              <a:rPr lang="en-CA" dirty="0">
                <a:latin typeface="Consolas" panose="020B0609020204030204" pitchFamily="49" charset="0"/>
              </a:rPr>
              <a:t>a2</a:t>
            </a:r>
            <a:endParaRPr lang="en-US" dirty="0"/>
          </a:p>
        </p:txBody>
      </p:sp>
      <p:sp>
        <p:nvSpPr>
          <p:cNvPr id="10" name="TextBox 9">
            <a:extLst>
              <a:ext uri="{FF2B5EF4-FFF2-40B4-BE49-F238E27FC236}">
                <a16:creationId xmlns:a16="http://schemas.microsoft.com/office/drawing/2014/main" id="{ECCAD3A9-074D-48BF-9D14-5614A7C92768}"/>
              </a:ext>
            </a:extLst>
          </p:cNvPr>
          <p:cNvSpPr txBox="1"/>
          <p:nvPr/>
        </p:nvSpPr>
        <p:spPr>
          <a:xfrm>
            <a:off x="827584" y="4803596"/>
            <a:ext cx="1512168" cy="369332"/>
          </a:xfrm>
          <a:prstGeom prst="rect">
            <a:avLst/>
          </a:prstGeom>
          <a:noFill/>
        </p:spPr>
        <p:txBody>
          <a:bodyPr wrap="square">
            <a:spAutoFit/>
          </a:bodyPr>
          <a:lstStyle/>
          <a:p>
            <a:r>
              <a:rPr lang="en-CA" dirty="0" err="1">
                <a:latin typeface="Consolas" panose="020B0609020204030204" pitchFamily="49" charset="0"/>
              </a:rPr>
              <a:t>tmp</a:t>
            </a:r>
            <a:r>
              <a:rPr lang="en-CA" dirty="0">
                <a:latin typeface="Consolas" panose="020B0609020204030204" pitchFamily="49" charset="0"/>
              </a:rPr>
              <a:t> = 4.5</a:t>
            </a:r>
            <a:endParaRPr lang="en-US" dirty="0"/>
          </a:p>
        </p:txBody>
      </p:sp>
      <p:graphicFrame>
        <p:nvGraphicFramePr>
          <p:cNvPr id="13" name="Table 12">
            <a:extLst>
              <a:ext uri="{FF2B5EF4-FFF2-40B4-BE49-F238E27FC236}">
                <a16:creationId xmlns:a16="http://schemas.microsoft.com/office/drawing/2014/main" id="{378EFE2A-72F5-430C-A9EB-7E70B9D41698}"/>
              </a:ext>
            </a:extLst>
          </p:cNvPr>
          <p:cNvGraphicFramePr>
            <a:graphicFrameLocks noGrp="1"/>
          </p:cNvGraphicFramePr>
          <p:nvPr>
            <p:extLst>
              <p:ext uri="{D42A27DB-BD31-4B8C-83A1-F6EECF244321}">
                <p14:modId xmlns:p14="http://schemas.microsoft.com/office/powerpoint/2010/main" val="1168273236"/>
              </p:ext>
            </p:extLst>
          </p:nvPr>
        </p:nvGraphicFramePr>
        <p:xfrm>
          <a:off x="1524000" y="3803060"/>
          <a:ext cx="5418664" cy="370840"/>
        </p:xfrm>
        <a:graphic>
          <a:graphicData uri="http://schemas.openxmlformats.org/drawingml/2006/table">
            <a:tbl>
              <a:tblPr firstRow="1" bandRow="1">
                <a:tableStyleId>{2D5ABB26-0587-4C30-8999-92F81FD0307C}</a:tableStyleId>
              </a:tblPr>
              <a:tblGrid>
                <a:gridCol w="677333">
                  <a:extLst>
                    <a:ext uri="{9D8B030D-6E8A-4147-A177-3AD203B41FA5}">
                      <a16:colId xmlns:a16="http://schemas.microsoft.com/office/drawing/2014/main" val="3768883290"/>
                    </a:ext>
                  </a:extLst>
                </a:gridCol>
                <a:gridCol w="677333">
                  <a:extLst>
                    <a:ext uri="{9D8B030D-6E8A-4147-A177-3AD203B41FA5}">
                      <a16:colId xmlns:a16="http://schemas.microsoft.com/office/drawing/2014/main" val="1984138817"/>
                    </a:ext>
                  </a:extLst>
                </a:gridCol>
                <a:gridCol w="677333">
                  <a:extLst>
                    <a:ext uri="{9D8B030D-6E8A-4147-A177-3AD203B41FA5}">
                      <a16:colId xmlns:a16="http://schemas.microsoft.com/office/drawing/2014/main" val="316573623"/>
                    </a:ext>
                  </a:extLst>
                </a:gridCol>
                <a:gridCol w="677333">
                  <a:extLst>
                    <a:ext uri="{9D8B030D-6E8A-4147-A177-3AD203B41FA5}">
                      <a16:colId xmlns:a16="http://schemas.microsoft.com/office/drawing/2014/main" val="1258033816"/>
                    </a:ext>
                  </a:extLst>
                </a:gridCol>
                <a:gridCol w="677333">
                  <a:extLst>
                    <a:ext uri="{9D8B030D-6E8A-4147-A177-3AD203B41FA5}">
                      <a16:colId xmlns:a16="http://schemas.microsoft.com/office/drawing/2014/main" val="3643230680"/>
                    </a:ext>
                  </a:extLst>
                </a:gridCol>
                <a:gridCol w="677333">
                  <a:extLst>
                    <a:ext uri="{9D8B030D-6E8A-4147-A177-3AD203B41FA5}">
                      <a16:colId xmlns:a16="http://schemas.microsoft.com/office/drawing/2014/main" val="1173848550"/>
                    </a:ext>
                  </a:extLst>
                </a:gridCol>
                <a:gridCol w="677333">
                  <a:extLst>
                    <a:ext uri="{9D8B030D-6E8A-4147-A177-3AD203B41FA5}">
                      <a16:colId xmlns:a16="http://schemas.microsoft.com/office/drawing/2014/main" val="3832269738"/>
                    </a:ext>
                  </a:extLst>
                </a:gridCol>
                <a:gridCol w="677333">
                  <a:extLst>
                    <a:ext uri="{9D8B030D-6E8A-4147-A177-3AD203B41FA5}">
                      <a16:colId xmlns:a16="http://schemas.microsoft.com/office/drawing/2014/main" val="2696447417"/>
                    </a:ext>
                  </a:extLst>
                </a:gridCol>
              </a:tblGrid>
              <a:tr h="370840">
                <a:tc>
                  <a:txBody>
                    <a:bodyPr/>
                    <a:lstStyle/>
                    <a:p>
                      <a:pPr algn="ctr"/>
                      <a:r>
                        <a:rPr lang="en-US" dirty="0">
                          <a:latin typeface="Consolas" panose="020B0609020204030204" pitchFamily="49"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bg1">
                              <a:lumMod val="75000"/>
                            </a:schemeClr>
                          </a:solidFill>
                          <a:latin typeface="Consolas" panose="020B0609020204030204" pitchFamily="49" charset="0"/>
                        </a:rPr>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4083026"/>
                  </a:ext>
                </a:extLst>
              </a:tr>
            </a:tbl>
          </a:graphicData>
        </a:graphic>
      </p:graphicFrame>
    </p:spTree>
    <p:custDataLst>
      <p:tags r:id="rId1"/>
    </p:custDataLst>
    <p:extLst>
      <p:ext uri="{BB962C8B-B14F-4D97-AF65-F5344CB8AC3E}">
        <p14:creationId xmlns:p14="http://schemas.microsoft.com/office/powerpoint/2010/main" val="3914398565"/>
      </p:ext>
    </p:extLst>
  </p:cSld>
  <p:clrMapOvr>
    <a:masterClrMapping/>
  </p:clrMapOvr>
  <mc:AlternateContent xmlns:mc="http://schemas.openxmlformats.org/markup-compatibility/2006" xmlns:p14="http://schemas.microsoft.com/office/powerpoint/2010/main">
    <mc:Choice Requires="p14">
      <p:transition spd="slow" p14:dur="2000" advTm="62232"/>
    </mc:Choice>
    <mc:Fallback xmlns="">
      <p:transition spd="slow" advTm="6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Swapping without concern for order</a:t>
            </a:r>
          </a:p>
        </p:txBody>
      </p:sp>
      <p:sp>
        <p:nvSpPr>
          <p:cNvPr id="3" name="Content Placeholder 2"/>
          <p:cNvSpPr>
            <a:spLocks noGrp="1"/>
          </p:cNvSpPr>
          <p:nvPr>
            <p:ph idx="1"/>
          </p:nvPr>
        </p:nvSpPr>
        <p:spPr/>
        <p:txBody>
          <a:bodyPr/>
          <a:lstStyle/>
          <a:p>
            <a:r>
              <a:rPr lang="en-CA" dirty="0"/>
              <a:t>After 2</a:t>
            </a:r>
            <a:r>
              <a:rPr lang="en-CA" i="1" dirty="0"/>
              <a:t>m</a:t>
            </a:r>
            <a:r>
              <a:rPr lang="en-CA" dirty="0"/>
              <a:t> assignments, there is a hole at the end of the second array</a:t>
            </a:r>
          </a:p>
          <a:p>
            <a:pPr lvl="1"/>
            <a:r>
              <a:rPr lang="en-CA" dirty="0"/>
              <a:t>Fill this with the temporarily stored value</a:t>
            </a:r>
          </a:p>
          <a:p>
            <a:pPr marL="0" indent="0">
              <a:buNone/>
            </a:pPr>
            <a:r>
              <a:rPr lang="en-CA" dirty="0">
                <a:latin typeface="Times New Roman" panose="02020603050405020304" pitchFamily="18" charset="0"/>
                <a:cs typeface="Times New Roman" panose="02020603050405020304" pitchFamily="18" charset="0"/>
              </a:rPr>
              <a:t>	</a:t>
            </a:r>
            <a:endParaRPr lang="en-CA"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graphicFrame>
        <p:nvGraphicFramePr>
          <p:cNvPr id="4" name="Table 5">
            <a:extLst>
              <a:ext uri="{FF2B5EF4-FFF2-40B4-BE49-F238E27FC236}">
                <a16:creationId xmlns:a16="http://schemas.microsoft.com/office/drawing/2014/main" id="{540724CE-E30C-4EB0-BC64-6007D4BB05A6}"/>
              </a:ext>
            </a:extLst>
          </p:cNvPr>
          <p:cNvGraphicFramePr>
            <a:graphicFrameLocks noGrp="1"/>
          </p:cNvGraphicFramePr>
          <p:nvPr/>
        </p:nvGraphicFramePr>
        <p:xfrm>
          <a:off x="1524001" y="2842136"/>
          <a:ext cx="6095997" cy="370840"/>
        </p:xfrm>
        <a:graphic>
          <a:graphicData uri="http://schemas.openxmlformats.org/drawingml/2006/table">
            <a:tbl>
              <a:tblPr firstRow="1" bandRow="1">
                <a:tableStyleId>{2D5ABB26-0587-4C30-8999-92F81FD0307C}</a:tableStyleId>
              </a:tblPr>
              <a:tblGrid>
                <a:gridCol w="677333">
                  <a:extLst>
                    <a:ext uri="{9D8B030D-6E8A-4147-A177-3AD203B41FA5}">
                      <a16:colId xmlns:a16="http://schemas.microsoft.com/office/drawing/2014/main" val="3768883290"/>
                    </a:ext>
                  </a:extLst>
                </a:gridCol>
                <a:gridCol w="677333">
                  <a:extLst>
                    <a:ext uri="{9D8B030D-6E8A-4147-A177-3AD203B41FA5}">
                      <a16:colId xmlns:a16="http://schemas.microsoft.com/office/drawing/2014/main" val="1984138817"/>
                    </a:ext>
                  </a:extLst>
                </a:gridCol>
                <a:gridCol w="677333">
                  <a:extLst>
                    <a:ext uri="{9D8B030D-6E8A-4147-A177-3AD203B41FA5}">
                      <a16:colId xmlns:a16="http://schemas.microsoft.com/office/drawing/2014/main" val="316573623"/>
                    </a:ext>
                  </a:extLst>
                </a:gridCol>
                <a:gridCol w="677333">
                  <a:extLst>
                    <a:ext uri="{9D8B030D-6E8A-4147-A177-3AD203B41FA5}">
                      <a16:colId xmlns:a16="http://schemas.microsoft.com/office/drawing/2014/main" val="1258033816"/>
                    </a:ext>
                  </a:extLst>
                </a:gridCol>
                <a:gridCol w="677333">
                  <a:extLst>
                    <a:ext uri="{9D8B030D-6E8A-4147-A177-3AD203B41FA5}">
                      <a16:colId xmlns:a16="http://schemas.microsoft.com/office/drawing/2014/main" val="3643230680"/>
                    </a:ext>
                  </a:extLst>
                </a:gridCol>
                <a:gridCol w="677333">
                  <a:extLst>
                    <a:ext uri="{9D8B030D-6E8A-4147-A177-3AD203B41FA5}">
                      <a16:colId xmlns:a16="http://schemas.microsoft.com/office/drawing/2014/main" val="1173848550"/>
                    </a:ext>
                  </a:extLst>
                </a:gridCol>
                <a:gridCol w="677333">
                  <a:extLst>
                    <a:ext uri="{9D8B030D-6E8A-4147-A177-3AD203B41FA5}">
                      <a16:colId xmlns:a16="http://schemas.microsoft.com/office/drawing/2014/main" val="3832269738"/>
                    </a:ext>
                  </a:extLst>
                </a:gridCol>
                <a:gridCol w="677333">
                  <a:extLst>
                    <a:ext uri="{9D8B030D-6E8A-4147-A177-3AD203B41FA5}">
                      <a16:colId xmlns:a16="http://schemas.microsoft.com/office/drawing/2014/main" val="2696447417"/>
                    </a:ext>
                  </a:extLst>
                </a:gridCol>
                <a:gridCol w="677333">
                  <a:extLst>
                    <a:ext uri="{9D8B030D-6E8A-4147-A177-3AD203B41FA5}">
                      <a16:colId xmlns:a16="http://schemas.microsoft.com/office/drawing/2014/main" val="1569289991"/>
                    </a:ext>
                  </a:extLst>
                </a:gridCol>
              </a:tblGrid>
              <a:tr h="370840">
                <a:tc>
                  <a:txBody>
                    <a:bodyPr/>
                    <a:lstStyle/>
                    <a:p>
                      <a:pPr algn="ctr"/>
                      <a:r>
                        <a:rPr lang="en-US" dirty="0">
                          <a:latin typeface="Consolas" panose="020B0609020204030204" pitchFamily="49"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latin typeface="Consolas" panose="020B0609020204030204" pitchFamily="49" charset="0"/>
                        </a:rPr>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latin typeface="Consolas" panose="020B0609020204030204" pitchFamily="49" charset="0"/>
                        </a:rPr>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latin typeface="Consolas" panose="020B0609020204030204" pitchFamily="49" charset="0"/>
                        </a:rPr>
                        <a:t>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4083026"/>
                  </a:ext>
                </a:extLst>
              </a:tr>
            </a:tbl>
          </a:graphicData>
        </a:graphic>
      </p:graphicFrame>
      <p:sp>
        <p:nvSpPr>
          <p:cNvPr id="8" name="TextBox 7">
            <a:extLst>
              <a:ext uri="{FF2B5EF4-FFF2-40B4-BE49-F238E27FC236}">
                <a16:creationId xmlns:a16="http://schemas.microsoft.com/office/drawing/2014/main" id="{ECF3A31A-0251-46BC-A1EE-71B8167022C9}"/>
              </a:ext>
            </a:extLst>
          </p:cNvPr>
          <p:cNvSpPr txBox="1"/>
          <p:nvPr/>
        </p:nvSpPr>
        <p:spPr>
          <a:xfrm>
            <a:off x="1524001" y="2504899"/>
            <a:ext cx="601938" cy="369332"/>
          </a:xfrm>
          <a:prstGeom prst="rect">
            <a:avLst/>
          </a:prstGeom>
          <a:noFill/>
        </p:spPr>
        <p:txBody>
          <a:bodyPr wrap="square">
            <a:spAutoFit/>
          </a:bodyPr>
          <a:lstStyle/>
          <a:p>
            <a:r>
              <a:rPr lang="en-CA" dirty="0">
                <a:latin typeface="Consolas" panose="020B0609020204030204" pitchFamily="49" charset="0"/>
              </a:rPr>
              <a:t>a1</a:t>
            </a:r>
            <a:endParaRPr lang="en-US" dirty="0"/>
          </a:p>
        </p:txBody>
      </p:sp>
      <p:sp>
        <p:nvSpPr>
          <p:cNvPr id="9" name="TextBox 8">
            <a:extLst>
              <a:ext uri="{FF2B5EF4-FFF2-40B4-BE49-F238E27FC236}">
                <a16:creationId xmlns:a16="http://schemas.microsoft.com/office/drawing/2014/main" id="{5B6040C8-354D-48DA-AF74-B97ED1909297}"/>
              </a:ext>
            </a:extLst>
          </p:cNvPr>
          <p:cNvSpPr txBox="1"/>
          <p:nvPr/>
        </p:nvSpPr>
        <p:spPr>
          <a:xfrm>
            <a:off x="1508906" y="3481030"/>
            <a:ext cx="601938" cy="369332"/>
          </a:xfrm>
          <a:prstGeom prst="rect">
            <a:avLst/>
          </a:prstGeom>
          <a:noFill/>
        </p:spPr>
        <p:txBody>
          <a:bodyPr wrap="square">
            <a:spAutoFit/>
          </a:bodyPr>
          <a:lstStyle/>
          <a:p>
            <a:r>
              <a:rPr lang="en-CA" dirty="0">
                <a:latin typeface="Consolas" panose="020B0609020204030204" pitchFamily="49" charset="0"/>
              </a:rPr>
              <a:t>a2</a:t>
            </a:r>
            <a:endParaRPr lang="en-US" dirty="0"/>
          </a:p>
        </p:txBody>
      </p:sp>
      <p:sp>
        <p:nvSpPr>
          <p:cNvPr id="10" name="TextBox 9">
            <a:extLst>
              <a:ext uri="{FF2B5EF4-FFF2-40B4-BE49-F238E27FC236}">
                <a16:creationId xmlns:a16="http://schemas.microsoft.com/office/drawing/2014/main" id="{ECCAD3A9-074D-48BF-9D14-5614A7C92768}"/>
              </a:ext>
            </a:extLst>
          </p:cNvPr>
          <p:cNvSpPr txBox="1"/>
          <p:nvPr/>
        </p:nvSpPr>
        <p:spPr>
          <a:xfrm>
            <a:off x="827584" y="4803596"/>
            <a:ext cx="1512168" cy="369332"/>
          </a:xfrm>
          <a:prstGeom prst="rect">
            <a:avLst/>
          </a:prstGeom>
          <a:noFill/>
        </p:spPr>
        <p:txBody>
          <a:bodyPr wrap="square">
            <a:spAutoFit/>
          </a:bodyPr>
          <a:lstStyle/>
          <a:p>
            <a:r>
              <a:rPr lang="en-CA" dirty="0" err="1">
                <a:latin typeface="Consolas" panose="020B0609020204030204" pitchFamily="49" charset="0"/>
              </a:rPr>
              <a:t>tmp</a:t>
            </a:r>
            <a:r>
              <a:rPr lang="en-CA" dirty="0">
                <a:latin typeface="Consolas" panose="020B0609020204030204" pitchFamily="49" charset="0"/>
              </a:rPr>
              <a:t> = 4.5</a:t>
            </a:r>
            <a:endParaRPr lang="en-US" dirty="0"/>
          </a:p>
        </p:txBody>
      </p:sp>
      <p:graphicFrame>
        <p:nvGraphicFramePr>
          <p:cNvPr id="13" name="Table 12">
            <a:extLst>
              <a:ext uri="{FF2B5EF4-FFF2-40B4-BE49-F238E27FC236}">
                <a16:creationId xmlns:a16="http://schemas.microsoft.com/office/drawing/2014/main" id="{378EFE2A-72F5-430C-A9EB-7E70B9D41698}"/>
              </a:ext>
            </a:extLst>
          </p:cNvPr>
          <p:cNvGraphicFramePr>
            <a:graphicFrameLocks noGrp="1"/>
          </p:cNvGraphicFramePr>
          <p:nvPr>
            <p:extLst>
              <p:ext uri="{D42A27DB-BD31-4B8C-83A1-F6EECF244321}">
                <p14:modId xmlns:p14="http://schemas.microsoft.com/office/powerpoint/2010/main" val="2936756914"/>
              </p:ext>
            </p:extLst>
          </p:nvPr>
        </p:nvGraphicFramePr>
        <p:xfrm>
          <a:off x="1524000" y="3803060"/>
          <a:ext cx="5418664" cy="370840"/>
        </p:xfrm>
        <a:graphic>
          <a:graphicData uri="http://schemas.openxmlformats.org/drawingml/2006/table">
            <a:tbl>
              <a:tblPr firstRow="1" bandRow="1">
                <a:tableStyleId>{2D5ABB26-0587-4C30-8999-92F81FD0307C}</a:tableStyleId>
              </a:tblPr>
              <a:tblGrid>
                <a:gridCol w="677333">
                  <a:extLst>
                    <a:ext uri="{9D8B030D-6E8A-4147-A177-3AD203B41FA5}">
                      <a16:colId xmlns:a16="http://schemas.microsoft.com/office/drawing/2014/main" val="3768883290"/>
                    </a:ext>
                  </a:extLst>
                </a:gridCol>
                <a:gridCol w="677333">
                  <a:extLst>
                    <a:ext uri="{9D8B030D-6E8A-4147-A177-3AD203B41FA5}">
                      <a16:colId xmlns:a16="http://schemas.microsoft.com/office/drawing/2014/main" val="1984138817"/>
                    </a:ext>
                  </a:extLst>
                </a:gridCol>
                <a:gridCol w="677333">
                  <a:extLst>
                    <a:ext uri="{9D8B030D-6E8A-4147-A177-3AD203B41FA5}">
                      <a16:colId xmlns:a16="http://schemas.microsoft.com/office/drawing/2014/main" val="316573623"/>
                    </a:ext>
                  </a:extLst>
                </a:gridCol>
                <a:gridCol w="677333">
                  <a:extLst>
                    <a:ext uri="{9D8B030D-6E8A-4147-A177-3AD203B41FA5}">
                      <a16:colId xmlns:a16="http://schemas.microsoft.com/office/drawing/2014/main" val="1258033816"/>
                    </a:ext>
                  </a:extLst>
                </a:gridCol>
                <a:gridCol w="677333">
                  <a:extLst>
                    <a:ext uri="{9D8B030D-6E8A-4147-A177-3AD203B41FA5}">
                      <a16:colId xmlns:a16="http://schemas.microsoft.com/office/drawing/2014/main" val="3643230680"/>
                    </a:ext>
                  </a:extLst>
                </a:gridCol>
                <a:gridCol w="677333">
                  <a:extLst>
                    <a:ext uri="{9D8B030D-6E8A-4147-A177-3AD203B41FA5}">
                      <a16:colId xmlns:a16="http://schemas.microsoft.com/office/drawing/2014/main" val="1173848550"/>
                    </a:ext>
                  </a:extLst>
                </a:gridCol>
                <a:gridCol w="677333">
                  <a:extLst>
                    <a:ext uri="{9D8B030D-6E8A-4147-A177-3AD203B41FA5}">
                      <a16:colId xmlns:a16="http://schemas.microsoft.com/office/drawing/2014/main" val="3832269738"/>
                    </a:ext>
                  </a:extLst>
                </a:gridCol>
                <a:gridCol w="677333">
                  <a:extLst>
                    <a:ext uri="{9D8B030D-6E8A-4147-A177-3AD203B41FA5}">
                      <a16:colId xmlns:a16="http://schemas.microsoft.com/office/drawing/2014/main" val="2696447417"/>
                    </a:ext>
                  </a:extLst>
                </a:gridCol>
              </a:tblGrid>
              <a:tr h="370840">
                <a:tc>
                  <a:txBody>
                    <a:bodyPr/>
                    <a:lstStyle/>
                    <a:p>
                      <a:pPr algn="ctr"/>
                      <a:r>
                        <a:rPr lang="en-US" dirty="0">
                          <a:latin typeface="Consolas" panose="020B0609020204030204" pitchFamily="49"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4083026"/>
                  </a:ext>
                </a:extLst>
              </a:tr>
            </a:tbl>
          </a:graphicData>
        </a:graphic>
      </p:graphicFrame>
      <p:cxnSp>
        <p:nvCxnSpPr>
          <p:cNvPr id="11" name="Straight Arrow Connector 10">
            <a:extLst>
              <a:ext uri="{FF2B5EF4-FFF2-40B4-BE49-F238E27FC236}">
                <a16:creationId xmlns:a16="http://schemas.microsoft.com/office/drawing/2014/main" id="{BE058520-6961-47AA-9B27-43219401AF0E}"/>
              </a:ext>
            </a:extLst>
          </p:cNvPr>
          <p:cNvCxnSpPr>
            <a:cxnSpLocks/>
          </p:cNvCxnSpPr>
          <p:nvPr/>
        </p:nvCxnSpPr>
        <p:spPr>
          <a:xfrm flipV="1">
            <a:off x="2125939" y="4185051"/>
            <a:ext cx="3526181" cy="767268"/>
          </a:xfrm>
          <a:prstGeom prst="straightConnector1">
            <a:avLst/>
          </a:prstGeom>
          <a:ln w="19050">
            <a:solidFill>
              <a:srgbClr val="FF0000"/>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spTree>
    <p:custDataLst>
      <p:tags r:id="rId1"/>
    </p:custDataLst>
    <p:extLst>
      <p:ext uri="{BB962C8B-B14F-4D97-AF65-F5344CB8AC3E}">
        <p14:creationId xmlns:p14="http://schemas.microsoft.com/office/powerpoint/2010/main" val="2067591364"/>
      </p:ext>
    </p:extLst>
  </p:cSld>
  <p:clrMapOvr>
    <a:masterClrMapping/>
  </p:clrMapOvr>
  <mc:AlternateContent xmlns:mc="http://schemas.openxmlformats.org/markup-compatibility/2006" xmlns:p14="http://schemas.microsoft.com/office/powerpoint/2010/main">
    <mc:Choice Requires="p14">
      <p:transition spd="slow" p14:dur="2000" advTm="62232"/>
    </mc:Choice>
    <mc:Fallback xmlns="">
      <p:transition spd="slow" advTm="6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Implementation</a:t>
            </a:r>
          </a:p>
        </p:txBody>
      </p:sp>
      <p:sp>
        <p:nvSpPr>
          <p:cNvPr id="3" name="Content Placeholder 2"/>
          <p:cNvSpPr>
            <a:spLocks noGrp="1"/>
          </p:cNvSpPr>
          <p:nvPr>
            <p:ph idx="1"/>
          </p:nvPr>
        </p:nvSpPr>
        <p:spPr/>
        <p:txBody>
          <a:bodyPr/>
          <a:lstStyle/>
          <a:p>
            <a:r>
              <a:rPr lang="en-US" dirty="0"/>
              <a:t>The code is slightly more complex, as we must be careful:</a:t>
            </a:r>
          </a:p>
          <a:p>
            <a:pPr marL="800100" lvl="2" indent="0">
              <a:buNone/>
            </a:pPr>
            <a:r>
              <a:rPr lang="en-CA" sz="1600" dirty="0">
                <a:latin typeface="Consolas" panose="020B0609020204030204" pitchFamily="49" charset="0"/>
              </a:rPr>
              <a:t>void </a:t>
            </a:r>
            <a:r>
              <a:rPr lang="en-CA" sz="1600" dirty="0" err="1">
                <a:latin typeface="Consolas" panose="020B0609020204030204" pitchFamily="49" charset="0"/>
              </a:rPr>
              <a:t>unordered_swap</a:t>
            </a:r>
            <a:r>
              <a:rPr lang="en-CA" sz="1600" dirty="0">
                <a:latin typeface="Consolas" panose="020B0609020204030204" pitchFamily="49" charset="0"/>
              </a:rPr>
              <a:t>( double array1[], std::</a:t>
            </a:r>
            <a:r>
              <a:rPr lang="en-CA" sz="1600" dirty="0" err="1">
                <a:latin typeface="Consolas" panose="020B0609020204030204" pitchFamily="49" charset="0"/>
              </a:rPr>
              <a:t>size_t</a:t>
            </a:r>
            <a:r>
              <a:rPr lang="en-CA" sz="1600" dirty="0">
                <a:latin typeface="Consolas" panose="020B0609020204030204" pitchFamily="49" charset="0"/>
              </a:rPr>
              <a:t> n1,</a:t>
            </a:r>
            <a:br>
              <a:rPr lang="en-CA" sz="1600" dirty="0">
                <a:latin typeface="Consolas" panose="020B0609020204030204" pitchFamily="49" charset="0"/>
              </a:rPr>
            </a:br>
            <a:r>
              <a:rPr lang="en-CA" sz="1600" dirty="0">
                <a:latin typeface="Consolas" panose="020B0609020204030204" pitchFamily="49" charset="0"/>
              </a:rPr>
              <a:t>	                    double array2[], std::</a:t>
            </a:r>
            <a:r>
              <a:rPr lang="en-CA" sz="1600" dirty="0" err="1">
                <a:latin typeface="Consolas" panose="020B0609020204030204" pitchFamily="49" charset="0"/>
              </a:rPr>
              <a:t>size_t</a:t>
            </a:r>
            <a:r>
              <a:rPr lang="en-CA" sz="1600" dirty="0">
                <a:latin typeface="Consolas" panose="020B0609020204030204" pitchFamily="49" charset="0"/>
              </a:rPr>
              <a:t> n2,</a:t>
            </a:r>
            <a:br>
              <a:rPr lang="en-CA" sz="1600" dirty="0">
                <a:latin typeface="Consolas" panose="020B0609020204030204" pitchFamily="49" charset="0"/>
              </a:rPr>
            </a:br>
            <a:r>
              <a:rPr lang="en-CA" sz="1600" dirty="0">
                <a:latin typeface="Consolas" panose="020B0609020204030204" pitchFamily="49" charset="0"/>
              </a:rPr>
              <a:t>                     std::</a:t>
            </a:r>
            <a:r>
              <a:rPr lang="en-CA" sz="1600" dirty="0" err="1">
                <a:latin typeface="Consolas" panose="020B0609020204030204" pitchFamily="49" charset="0"/>
              </a:rPr>
              <a:t>size_t</a:t>
            </a:r>
            <a:r>
              <a:rPr lang="en-CA" sz="1600" dirty="0">
                <a:latin typeface="Consolas" panose="020B0609020204030204" pitchFamily="49" charset="0"/>
              </a:rPr>
              <a:t> m ) {</a:t>
            </a:r>
          </a:p>
          <a:p>
            <a:pPr marL="800100" lvl="2" indent="0">
              <a:buNone/>
            </a:pPr>
            <a:r>
              <a:rPr lang="en-CA" sz="1600" dirty="0">
                <a:latin typeface="Consolas" panose="020B0609020204030204" pitchFamily="49" charset="0"/>
              </a:rPr>
              <a:t>    if ( m == 0 ) {</a:t>
            </a:r>
          </a:p>
          <a:p>
            <a:pPr marL="800100" lvl="2" indent="0">
              <a:buNone/>
            </a:pPr>
            <a:r>
              <a:rPr lang="en-CA" sz="1600" dirty="0">
                <a:latin typeface="Consolas" panose="020B0609020204030204" pitchFamily="49" charset="0"/>
              </a:rPr>
              <a:t>        return ;</a:t>
            </a:r>
          </a:p>
          <a:p>
            <a:pPr marL="800100" lvl="2" indent="0">
              <a:buNone/>
            </a:pPr>
            <a:r>
              <a:rPr lang="en-CA" sz="1600" dirty="0">
                <a:latin typeface="Consolas" panose="020B0609020204030204" pitchFamily="49" charset="0"/>
              </a:rPr>
              <a:t>    }</a:t>
            </a:r>
          </a:p>
          <a:p>
            <a:pPr marL="800100" lvl="2" indent="0">
              <a:buNone/>
            </a:pPr>
            <a:endParaRPr lang="en-CA" sz="1600" dirty="0">
              <a:latin typeface="Consolas" panose="020B0609020204030204" pitchFamily="49" charset="0"/>
            </a:endParaRPr>
          </a:p>
          <a:p>
            <a:pPr marL="800100" lvl="2" indent="0">
              <a:buNone/>
            </a:pPr>
            <a:r>
              <a:rPr lang="en-CA" sz="1600" dirty="0">
                <a:latin typeface="Consolas" panose="020B0609020204030204" pitchFamily="49" charset="0"/>
              </a:rPr>
              <a:t>    double </a:t>
            </a:r>
            <a:r>
              <a:rPr lang="en-CA" sz="1600" dirty="0" err="1">
                <a:latin typeface="Consolas" panose="020B0609020204030204" pitchFamily="49" charset="0"/>
              </a:rPr>
              <a:t>tmp</a:t>
            </a:r>
            <a:r>
              <a:rPr lang="en-CA" sz="1600" dirty="0">
                <a:latin typeface="Consolas" panose="020B0609020204030204" pitchFamily="49" charset="0"/>
              </a:rPr>
              <a:t>{ array1[n1] };</a:t>
            </a:r>
          </a:p>
          <a:p>
            <a:pPr marL="800100" lvl="2" indent="0">
              <a:buNone/>
            </a:pPr>
            <a:endParaRPr lang="en-CA" sz="1600" dirty="0">
              <a:latin typeface="Consolas" panose="020B0609020204030204" pitchFamily="49" charset="0"/>
            </a:endParaRPr>
          </a:p>
          <a:p>
            <a:pPr marL="800100" lvl="2" indent="0">
              <a:buNone/>
            </a:pPr>
            <a:r>
              <a:rPr lang="en-CA" sz="1600" dirty="0">
                <a:latin typeface="Consolas" panose="020B0609020204030204" pitchFamily="49" charset="0"/>
              </a:rPr>
              <a:t>    for ( std::</a:t>
            </a:r>
            <a:r>
              <a:rPr lang="en-CA" sz="1600" dirty="0" err="1">
                <a:latin typeface="Consolas" panose="020B0609020204030204" pitchFamily="49" charset="0"/>
              </a:rPr>
              <a:t>size_t</a:t>
            </a:r>
            <a:r>
              <a:rPr lang="en-CA" sz="1600" dirty="0">
                <a:latin typeface="Consolas" panose="020B0609020204030204" pitchFamily="49" charset="0"/>
              </a:rPr>
              <a:t> k{ 0 }; k &lt; m - 1; ++k ) {</a:t>
            </a:r>
          </a:p>
          <a:p>
            <a:pPr marL="800100" lvl="2" indent="0">
              <a:buNone/>
            </a:pPr>
            <a:r>
              <a:rPr lang="en-CA" sz="1600" dirty="0">
                <a:latin typeface="Consolas" panose="020B0609020204030204" pitchFamily="49" charset="0"/>
              </a:rPr>
              <a:t>        array1[n1 + k] = array2[n2 + k];</a:t>
            </a:r>
          </a:p>
          <a:p>
            <a:pPr marL="800100" lvl="2" indent="0">
              <a:buNone/>
            </a:pPr>
            <a:r>
              <a:rPr lang="en-CA" sz="1600" dirty="0">
                <a:latin typeface="Consolas" panose="020B0609020204030204" pitchFamily="49" charset="0"/>
              </a:rPr>
              <a:t>        array2[n2 + k] = array1[n1 + k + 1];</a:t>
            </a:r>
          </a:p>
          <a:p>
            <a:pPr marL="800100" lvl="2" indent="0">
              <a:buNone/>
            </a:pPr>
            <a:r>
              <a:rPr lang="en-CA" sz="1600" dirty="0">
                <a:latin typeface="Consolas" panose="020B0609020204030204" pitchFamily="49" charset="0"/>
              </a:rPr>
              <a:t>    }</a:t>
            </a:r>
          </a:p>
          <a:p>
            <a:pPr marL="800100" lvl="2" indent="0">
              <a:buNone/>
            </a:pPr>
            <a:endParaRPr lang="en-CA" sz="1600" dirty="0">
              <a:latin typeface="Consolas" panose="020B0609020204030204" pitchFamily="49" charset="0"/>
            </a:endParaRPr>
          </a:p>
          <a:p>
            <a:pPr marL="800100" lvl="2" indent="0">
              <a:buNone/>
            </a:pPr>
            <a:r>
              <a:rPr lang="en-CA" sz="1600" dirty="0">
                <a:latin typeface="Consolas" panose="020B0609020204030204" pitchFamily="49" charset="0"/>
              </a:rPr>
              <a:t>    array1[n1 + m - 1] = array2[n2 + m - 1];</a:t>
            </a:r>
          </a:p>
          <a:p>
            <a:pPr marL="800100" lvl="2" indent="0">
              <a:buNone/>
            </a:pPr>
            <a:r>
              <a:rPr lang="en-CA" sz="1600" dirty="0">
                <a:latin typeface="Consolas" panose="020B0609020204030204" pitchFamily="49" charset="0"/>
              </a:rPr>
              <a:t>    array2[n2 + m - 1] = </a:t>
            </a:r>
            <a:r>
              <a:rPr lang="en-CA" sz="1600" dirty="0" err="1">
                <a:latin typeface="Consolas" panose="020B0609020204030204" pitchFamily="49" charset="0"/>
              </a:rPr>
              <a:t>tmp</a:t>
            </a:r>
            <a:r>
              <a:rPr lang="en-CA" sz="1600" dirty="0">
                <a:latin typeface="Consolas" panose="020B0609020204030204" pitchFamily="49" charset="0"/>
              </a:rPr>
              <a:t>;</a:t>
            </a:r>
          </a:p>
          <a:p>
            <a:pPr marL="800100" lvl="2" indent="0">
              <a:buNone/>
            </a:pPr>
            <a:r>
              <a:rPr lang="en-CA" sz="1600" dirty="0">
                <a:latin typeface="Consolas" panose="020B0609020204030204" pitchFamily="49" charset="0"/>
              </a:rPr>
              <a:t>}</a:t>
            </a:r>
            <a:endParaRPr lang="en-US" sz="1600" dirty="0">
              <a:latin typeface="Consolas" panose="020B0609020204030204" pitchFamily="49" charset="0"/>
            </a:endParaRPr>
          </a:p>
          <a:p>
            <a:pPr lvl="2"/>
            <a:endParaRPr lang="en-US" dirty="0">
              <a:latin typeface="Consolas" panose="020B0609020204030204" pitchFamily="49"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65854253"/>
      </p:ext>
    </p:extLst>
  </p:cSld>
  <p:clrMapOvr>
    <a:masterClrMapping/>
  </p:clrMapOvr>
  <mc:AlternateContent xmlns:mc="http://schemas.openxmlformats.org/markup-compatibility/2006" xmlns:p14="http://schemas.microsoft.com/office/powerpoint/2010/main">
    <mc:Choice Requires="p14">
      <p:transition spd="slow" p14:dur="2000" advTm="26395"/>
    </mc:Choice>
    <mc:Fallback xmlns="">
      <p:transition spd="slow" advTm="26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a:t>
            </a:r>
            <a:endParaRPr lang="en-CA" dirty="0"/>
          </a:p>
        </p:txBody>
      </p:sp>
      <p:sp>
        <p:nvSpPr>
          <p:cNvPr id="3" name="Content Placeholder 2"/>
          <p:cNvSpPr>
            <a:spLocks noGrp="1"/>
          </p:cNvSpPr>
          <p:nvPr>
            <p:ph idx="1"/>
          </p:nvPr>
        </p:nvSpPr>
        <p:spPr/>
        <p:txBody>
          <a:bodyPr/>
          <a:lstStyle/>
          <a:p>
            <a:r>
              <a:rPr lang="en-CA" dirty="0"/>
              <a:t>We may now observe that:</a:t>
            </a:r>
          </a:p>
          <a:p>
            <a:pPr lvl="1"/>
            <a:r>
              <a:rPr lang="en-CA" dirty="0"/>
              <a:t>The original code required </a:t>
            </a:r>
            <a:r>
              <a:rPr lang="en-CA" dirty="0">
                <a:latin typeface="Times New Roman" panose="02020603050405020304" pitchFamily="18" charset="0"/>
                <a:cs typeface="Times New Roman" panose="02020603050405020304" pitchFamily="18" charset="0"/>
              </a:rPr>
              <a:t>3</a:t>
            </a:r>
            <a:r>
              <a:rPr lang="en-CA" i="1" dirty="0">
                <a:latin typeface="Times New Roman" panose="02020603050405020304" pitchFamily="18" charset="0"/>
                <a:cs typeface="Times New Roman" panose="02020603050405020304" pitchFamily="18" charset="0"/>
              </a:rPr>
              <a:t>m</a:t>
            </a:r>
            <a:r>
              <a:rPr lang="en-CA" dirty="0"/>
              <a:t> assignments</a:t>
            </a:r>
          </a:p>
          <a:p>
            <a:pPr lvl="1"/>
            <a:r>
              <a:rPr lang="en-CA" dirty="0"/>
              <a:t>If we don’t care about swaps, we can reduce this to </a:t>
            </a:r>
            <a:r>
              <a:rPr lang="en-CA" dirty="0">
                <a:latin typeface="Times New Roman" panose="02020603050405020304" pitchFamily="18" charset="0"/>
                <a:cs typeface="Times New Roman" panose="02020603050405020304" pitchFamily="18" charset="0"/>
              </a:rPr>
              <a:t>2</a:t>
            </a:r>
            <a:r>
              <a:rPr lang="en-CA" i="1" dirty="0">
                <a:latin typeface="Times New Roman" panose="02020603050405020304" pitchFamily="18" charset="0"/>
                <a:cs typeface="Times New Roman" panose="02020603050405020304" pitchFamily="18" charset="0"/>
              </a:rPr>
              <a:t>m</a:t>
            </a:r>
            <a:r>
              <a:rPr lang="en-CA" dirty="0">
                <a:latin typeface="Times New Roman" panose="02020603050405020304" pitchFamily="18" charset="0"/>
                <a:cs typeface="Times New Roman" panose="02020603050405020304" pitchFamily="18" charset="0"/>
              </a:rPr>
              <a:t> + 1</a:t>
            </a:r>
          </a:p>
          <a:p>
            <a:pPr lvl="1"/>
            <a:endParaRPr lang="en-CA" dirty="0"/>
          </a:p>
          <a:p>
            <a:r>
              <a:rPr lang="en-CA" dirty="0"/>
              <a:t>The entries from the first array are rotated by one in the second</a:t>
            </a:r>
            <a:endParaRPr lang="en-CA" dirty="0">
              <a:latin typeface="Times New Roman" panose="02020603050405020304" pitchFamily="18" charset="0"/>
              <a:cs typeface="Times New Roman" panose="02020603050405020304" pitchFamily="18" charset="0"/>
            </a:endParaRPr>
          </a:p>
          <a:p>
            <a:pPr lvl="1"/>
            <a:endParaRPr lang="en-CA" dirty="0">
              <a:latin typeface="Times New Roman" panose="02020603050405020304" pitchFamily="18" charset="0"/>
              <a:cs typeface="Times New Roman" panose="02020603050405020304" pitchFamily="18"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70117361"/>
      </p:ext>
    </p:extLst>
  </p:cSld>
  <p:clrMapOvr>
    <a:masterClrMapping/>
  </p:clrMapOvr>
  <mc:AlternateContent xmlns:mc="http://schemas.openxmlformats.org/markup-compatibility/2006" xmlns:p14="http://schemas.microsoft.com/office/powerpoint/2010/main">
    <mc:Choice Requires="p14">
      <p:transition spd="slow" p14:dur="2000" advTm="122678"/>
    </mc:Choice>
    <mc:Fallback xmlns="">
      <p:transition spd="slow" advTm="122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a:t>
            </a:r>
          </a:p>
        </p:txBody>
      </p:sp>
      <p:sp>
        <p:nvSpPr>
          <p:cNvPr id="3" name="Content Placeholder 2"/>
          <p:cNvSpPr>
            <a:spLocks noGrp="1"/>
          </p:cNvSpPr>
          <p:nvPr>
            <p:ph idx="1"/>
          </p:nvPr>
        </p:nvSpPr>
        <p:spPr/>
        <p:txBody>
          <a:bodyPr/>
          <a:lstStyle/>
          <a:p>
            <a:r>
              <a:rPr lang="en-CA" dirty="0"/>
              <a:t>Following this lesson, you now</a:t>
            </a:r>
          </a:p>
          <a:p>
            <a:pPr lvl="1"/>
            <a:r>
              <a:rPr lang="en-US" dirty="0"/>
              <a:t>Know that swapping entries between arrays can be optimized</a:t>
            </a:r>
          </a:p>
          <a:p>
            <a:pPr lvl="1"/>
            <a:r>
              <a:rPr lang="en-US" dirty="0"/>
              <a:t>Understand we can reduce the number of assignments by almost one third if we don’t care about the order of the copies</a:t>
            </a:r>
            <a:endParaRPr lang="en-CA" dirty="0"/>
          </a:p>
          <a:p>
            <a:pPr lvl="1"/>
            <a:endParaRPr lang="en-CA" dirty="0"/>
          </a:p>
          <a:p>
            <a:pPr lvl="1"/>
            <a:endParaRPr lang="en-CA"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xmlns:p14="http://schemas.microsoft.com/office/powerpoint/2010/main">
    <mc:Choice Requires="p14">
      <p:transition spd="slow" p14:dur="2000" advTm="174022"/>
    </mc:Choice>
    <mc:Fallback xmlns="">
      <p:transition spd="slow" advTm="174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indent="0">
              <a:buNone/>
            </a:pPr>
            <a:r>
              <a:rPr lang="en-CA" sz="1800" dirty="0"/>
              <a:t>[1]	https://en.wikipedia.org/wiki/Array_data_structure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2855"/>
    </mc:Choice>
    <mc:Fallback xmlns="">
      <p:transition spd="slow" advTm="2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a:t>These slides were prepared using the Georgia typeface. Mathematical equations use </a:t>
            </a:r>
            <a:r>
              <a:rPr lang="en-CA" dirty="0">
                <a:latin typeface="Times New Roman" panose="02020603050405020304" pitchFamily="18" charset="0"/>
                <a:cs typeface="Times New Roman" panose="02020603050405020304" pitchFamily="18" charset="0"/>
              </a:rPr>
              <a:t>Times New Roman</a:t>
            </a:r>
            <a:r>
              <a:rPr lang="en-CA" dirty="0"/>
              <a:t>, and source code is presented using </a:t>
            </a:r>
            <a:r>
              <a:rPr lang="en-CA" dirty="0">
                <a:latin typeface="Consolas" panose="020B0609020204030204" pitchFamily="49" charset="0"/>
                <a:cs typeface="Consolas" panose="020B0609020204030204" pitchFamily="49" charset="0"/>
              </a:rPr>
              <a:t>Consolas</a:t>
            </a:r>
            <a:r>
              <a:rPr lang="en-CA" dirty="0"/>
              <a:t>.</a:t>
            </a:r>
          </a:p>
          <a:p>
            <a:pPr marL="0" indent="0">
              <a:buNone/>
            </a:pPr>
            <a:endParaRPr lang="en-CA" dirty="0"/>
          </a:p>
          <a:p>
            <a:pPr marL="0" indent="0">
              <a:buNone/>
            </a:pPr>
            <a:r>
              <a:rPr lang="en-CA" dirty="0"/>
              <a:t>The 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1706"/>
    </mc:Choice>
    <mc:Fallback xmlns="">
      <p:transition spd="slow" advTm="1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a:t>ece</a:t>
            </a:r>
            <a:r>
              <a:rPr lang="en-CA" dirty="0"/>
              <a:t> 150 </a:t>
            </a:r>
            <a:r>
              <a:rPr lang="en-CA" i="1" dirty="0"/>
              <a:t>Fundamentals of Programming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3755"/>
    </mc:Choice>
    <mc:Fallback xmlns="">
      <p:transition spd="slow" advTm="3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3" name="Content Placeholder 2"/>
          <p:cNvSpPr>
            <a:spLocks noGrp="1"/>
          </p:cNvSpPr>
          <p:nvPr>
            <p:ph idx="1"/>
          </p:nvPr>
        </p:nvSpPr>
        <p:spPr/>
        <p:txBody>
          <a:bodyPr/>
          <a:lstStyle/>
          <a:p>
            <a:r>
              <a:rPr lang="en-CA" dirty="0"/>
              <a:t>In this lesson, we will:</a:t>
            </a:r>
          </a:p>
          <a:p>
            <a:pPr lvl="1"/>
            <a:r>
              <a:rPr lang="en-US" dirty="0"/>
              <a:t>Discuss swapping a sequence of entries between two arrays</a:t>
            </a:r>
          </a:p>
          <a:p>
            <a:pPr lvl="1"/>
            <a:r>
              <a:rPr lang="en-US" dirty="0"/>
              <a:t>Describe the number of assignments</a:t>
            </a:r>
          </a:p>
          <a:p>
            <a:pPr lvl="1"/>
            <a:r>
              <a:rPr lang="en-US" dirty="0"/>
              <a:t>Determine if we can reduce the number of assignments if the order of the swaps does not matter</a:t>
            </a: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xmlns:p14="http://schemas.microsoft.com/office/powerpoint/2010/main">
    <mc:Choice Requires="p14">
      <p:transition spd="slow" p14:dur="2000" advTm="47319"/>
    </mc:Choice>
    <mc:Fallback xmlns="">
      <p:transition spd="slow" advTm="47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Swapping between arrays</a:t>
            </a:r>
          </a:p>
        </p:txBody>
      </p:sp>
      <p:sp>
        <p:nvSpPr>
          <p:cNvPr id="3" name="Content Placeholder 2"/>
          <p:cNvSpPr>
            <a:spLocks noGrp="1"/>
          </p:cNvSpPr>
          <p:nvPr>
            <p:ph idx="1"/>
          </p:nvPr>
        </p:nvSpPr>
        <p:spPr/>
        <p:txBody>
          <a:bodyPr/>
          <a:lstStyle/>
          <a:p>
            <a:r>
              <a:rPr lang="en-CA" dirty="0"/>
              <a:t>Suppose you want to swap </a:t>
            </a:r>
            <a:r>
              <a:rPr lang="en-CA" i="1" dirty="0">
                <a:latin typeface="Times New Roman" panose="02020603050405020304" pitchFamily="18" charset="0"/>
                <a:cs typeface="Times New Roman" panose="02020603050405020304" pitchFamily="18" charset="0"/>
              </a:rPr>
              <a:t>m</a:t>
            </a:r>
            <a:r>
              <a:rPr lang="en-CA" dirty="0"/>
              <a:t> entries between two arrays,</a:t>
            </a:r>
            <a:br>
              <a:rPr lang="en-CA" dirty="0"/>
            </a:br>
            <a:r>
              <a:rPr lang="en-CA" dirty="0"/>
              <a:t>	the first starting at position </a:t>
            </a:r>
            <a:r>
              <a:rPr lang="en-CA" i="1" dirty="0">
                <a:latin typeface="Times New Roman" panose="02020603050405020304" pitchFamily="18" charset="0"/>
                <a:cs typeface="Times New Roman" panose="02020603050405020304" pitchFamily="18" charset="0"/>
              </a:rPr>
              <a:t>n</a:t>
            </a:r>
            <a:r>
              <a:rPr lang="en-CA" baseline="-25000" dirty="0">
                <a:latin typeface="Times New Roman" panose="02020603050405020304" pitchFamily="18" charset="0"/>
                <a:cs typeface="Times New Roman" panose="02020603050405020304" pitchFamily="18" charset="0"/>
              </a:rPr>
              <a:t>1</a:t>
            </a:r>
            <a:r>
              <a:rPr lang="en-CA" dirty="0"/>
              <a:t> and</a:t>
            </a:r>
            <a:br>
              <a:rPr lang="en-CA" dirty="0"/>
            </a:br>
            <a:r>
              <a:rPr lang="en-CA" dirty="0"/>
              <a:t>	the second starting at position </a:t>
            </a:r>
            <a:r>
              <a:rPr lang="en-CA" i="1" dirty="0">
                <a:latin typeface="Times New Roman" panose="02020603050405020304" pitchFamily="18" charset="0"/>
                <a:cs typeface="Times New Roman" panose="02020603050405020304" pitchFamily="18" charset="0"/>
              </a:rPr>
              <a:t>n</a:t>
            </a:r>
            <a:r>
              <a:rPr lang="en-CA" baseline="-25000" dirty="0">
                <a:latin typeface="Times New Roman" panose="02020603050405020304" pitchFamily="18" charset="0"/>
                <a:cs typeface="Times New Roman" panose="02020603050405020304" pitchFamily="18" charset="0"/>
              </a:rPr>
              <a:t>2</a:t>
            </a:r>
            <a:endParaRPr lang="en-CA" dirty="0">
              <a:latin typeface="Times New Roman" panose="02020603050405020304" pitchFamily="18" charset="0"/>
              <a:cs typeface="Times New Roman" panose="02020603050405020304" pitchFamily="18" charset="0"/>
            </a:endParaRPr>
          </a:p>
          <a:p>
            <a:pPr lvl="1"/>
            <a:r>
              <a:rPr lang="en-CA" dirty="0"/>
              <a:t>You may assume both arrays are sufficiently large </a:t>
            </a:r>
          </a:p>
          <a:p>
            <a:pPr lvl="1"/>
            <a:endParaRPr lang="en-CA" dirty="0"/>
          </a:p>
          <a:p>
            <a:r>
              <a:rPr lang="en-CA" dirty="0"/>
              <a:t>The function declaration would be:</a:t>
            </a:r>
          </a:p>
          <a:p>
            <a:pPr marL="0" indent="0">
              <a:buNone/>
            </a:pPr>
            <a:r>
              <a:rPr lang="en-CA" dirty="0">
                <a:latin typeface="Consolas" panose="020B0609020204030204" pitchFamily="49" charset="0"/>
              </a:rPr>
              <a:t>	void swap( double array1[], std::</a:t>
            </a:r>
            <a:r>
              <a:rPr lang="en-CA" dirty="0" err="1">
                <a:latin typeface="Consolas" panose="020B0609020204030204" pitchFamily="49" charset="0"/>
              </a:rPr>
              <a:t>size_t</a:t>
            </a:r>
            <a:r>
              <a:rPr lang="en-CA" dirty="0">
                <a:latin typeface="Consolas" panose="020B0609020204030204" pitchFamily="49" charset="0"/>
              </a:rPr>
              <a:t> n1,</a:t>
            </a:r>
            <a:br>
              <a:rPr lang="en-CA" dirty="0">
                <a:latin typeface="Consolas" panose="020B0609020204030204" pitchFamily="49" charset="0"/>
              </a:rPr>
            </a:br>
            <a:r>
              <a:rPr lang="en-CA" dirty="0">
                <a:latin typeface="Consolas" panose="020B0609020204030204" pitchFamily="49" charset="0"/>
              </a:rPr>
              <a:t>	           double array2[], std::</a:t>
            </a:r>
            <a:r>
              <a:rPr lang="en-CA" dirty="0" err="1">
                <a:latin typeface="Consolas" panose="020B0609020204030204" pitchFamily="49" charset="0"/>
              </a:rPr>
              <a:t>size_t</a:t>
            </a:r>
            <a:r>
              <a:rPr lang="en-CA" dirty="0">
                <a:latin typeface="Consolas" panose="020B0609020204030204" pitchFamily="49" charset="0"/>
              </a:rPr>
              <a:t> n2,</a:t>
            </a:r>
            <a:br>
              <a:rPr lang="en-CA" dirty="0">
                <a:latin typeface="Consolas" panose="020B0609020204030204" pitchFamily="49" charset="0"/>
              </a:rPr>
            </a:br>
            <a:r>
              <a:rPr lang="en-CA" dirty="0">
                <a:latin typeface="Consolas" panose="020B0609020204030204" pitchFamily="49" charset="0"/>
              </a:rPr>
              <a:t>	           std::</a:t>
            </a:r>
            <a:r>
              <a:rPr lang="en-CA" dirty="0" err="1">
                <a:latin typeface="Consolas" panose="020B0609020204030204" pitchFamily="49" charset="0"/>
              </a:rPr>
              <a:t>size_t</a:t>
            </a:r>
            <a:r>
              <a:rPr lang="en-CA" dirty="0">
                <a:latin typeface="Consolas" panose="020B0609020204030204" pitchFamily="49" charset="0"/>
              </a:rPr>
              <a:t> m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34817481"/>
      </p:ext>
    </p:extLst>
  </p:cSld>
  <p:clrMapOvr>
    <a:masterClrMapping/>
  </p:clrMapOvr>
  <mc:AlternateContent xmlns:mc="http://schemas.openxmlformats.org/markup-compatibility/2006" xmlns:p14="http://schemas.microsoft.com/office/powerpoint/2010/main">
    <mc:Choice Requires="p14">
      <p:transition spd="slow" p14:dur="2000" advTm="24816"/>
    </mc:Choice>
    <mc:Fallback xmlns="">
      <p:transition spd="slow" advTm="24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Swapping between arrays</a:t>
            </a:r>
          </a:p>
        </p:txBody>
      </p:sp>
      <p:sp>
        <p:nvSpPr>
          <p:cNvPr id="3" name="Content Placeholder 2"/>
          <p:cNvSpPr>
            <a:spLocks noGrp="1"/>
          </p:cNvSpPr>
          <p:nvPr>
            <p:ph idx="1"/>
          </p:nvPr>
        </p:nvSpPr>
        <p:spPr/>
        <p:txBody>
          <a:bodyPr/>
          <a:lstStyle/>
          <a:p>
            <a:r>
              <a:rPr lang="en-US" dirty="0"/>
              <a:t>This should be a simple for loop that has </a:t>
            </a:r>
            <a:r>
              <a:rPr lang="en-US" i="1" dirty="0">
                <a:latin typeface="Times New Roman" panose="02020603050405020304" pitchFamily="18" charset="0"/>
                <a:cs typeface="Times New Roman" panose="02020603050405020304" pitchFamily="18" charset="0"/>
              </a:rPr>
              <a:t>m</a:t>
            </a:r>
            <a:r>
              <a:rPr lang="en-US" dirty="0"/>
              <a:t> swaps:</a:t>
            </a:r>
          </a:p>
          <a:p>
            <a:pPr marL="800100" lvl="2" indent="0">
              <a:buNone/>
            </a:pPr>
            <a:r>
              <a:rPr lang="en-CA" dirty="0">
                <a:latin typeface="Consolas" panose="020B0609020204030204" pitchFamily="49" charset="0"/>
              </a:rPr>
              <a:t>void swap( double array1[], std::</a:t>
            </a:r>
            <a:r>
              <a:rPr lang="en-CA" dirty="0" err="1">
                <a:latin typeface="Consolas" panose="020B0609020204030204" pitchFamily="49" charset="0"/>
              </a:rPr>
              <a:t>size_t</a:t>
            </a:r>
            <a:r>
              <a:rPr lang="en-CA" dirty="0">
                <a:latin typeface="Consolas" panose="020B0609020204030204" pitchFamily="49" charset="0"/>
              </a:rPr>
              <a:t> n1,</a:t>
            </a:r>
            <a:br>
              <a:rPr lang="en-CA" dirty="0">
                <a:latin typeface="Consolas" panose="020B0609020204030204" pitchFamily="49" charset="0"/>
              </a:rPr>
            </a:br>
            <a:r>
              <a:rPr lang="en-CA" dirty="0">
                <a:latin typeface="Consolas" panose="020B0609020204030204" pitchFamily="49" charset="0"/>
              </a:rPr>
              <a:t>	          double array2[], std::</a:t>
            </a:r>
            <a:r>
              <a:rPr lang="en-CA" dirty="0" err="1">
                <a:latin typeface="Consolas" panose="020B0609020204030204" pitchFamily="49" charset="0"/>
              </a:rPr>
              <a:t>size_t</a:t>
            </a:r>
            <a:r>
              <a:rPr lang="en-CA" dirty="0">
                <a:latin typeface="Consolas" panose="020B0609020204030204" pitchFamily="49" charset="0"/>
              </a:rPr>
              <a:t> n2,</a:t>
            </a:r>
            <a:br>
              <a:rPr lang="en-CA" dirty="0">
                <a:latin typeface="Consolas" panose="020B0609020204030204" pitchFamily="49" charset="0"/>
              </a:rPr>
            </a:br>
            <a:r>
              <a:rPr lang="en-CA" dirty="0">
                <a:latin typeface="Consolas" panose="020B0609020204030204" pitchFamily="49" charset="0"/>
              </a:rPr>
              <a:t>           std::</a:t>
            </a:r>
            <a:r>
              <a:rPr lang="en-CA" dirty="0" err="1">
                <a:latin typeface="Consolas" panose="020B0609020204030204" pitchFamily="49" charset="0"/>
              </a:rPr>
              <a:t>size_t</a:t>
            </a:r>
            <a:r>
              <a:rPr lang="en-CA" dirty="0">
                <a:latin typeface="Consolas" panose="020B0609020204030204" pitchFamily="49" charset="0"/>
              </a:rPr>
              <a:t> m ) {</a:t>
            </a:r>
          </a:p>
          <a:p>
            <a:pPr marL="800100" lvl="2" indent="0">
              <a:buNone/>
            </a:pPr>
            <a:r>
              <a:rPr lang="en-CA" dirty="0">
                <a:latin typeface="Consolas" panose="020B0609020204030204" pitchFamily="49" charset="0"/>
              </a:rPr>
              <a:t>    for ( std::</a:t>
            </a:r>
            <a:r>
              <a:rPr lang="en-CA" dirty="0" err="1">
                <a:latin typeface="Consolas" panose="020B0609020204030204" pitchFamily="49" charset="0"/>
              </a:rPr>
              <a:t>size_t</a:t>
            </a:r>
            <a:r>
              <a:rPr lang="en-CA" dirty="0">
                <a:latin typeface="Consolas" panose="020B0609020204030204" pitchFamily="49" charset="0"/>
              </a:rPr>
              <a:t> k{ 0 }; k &lt; m; ++k ) {</a:t>
            </a:r>
          </a:p>
          <a:p>
            <a:pPr marL="800100" lvl="2" indent="0">
              <a:buNone/>
            </a:pPr>
            <a:r>
              <a:rPr lang="en-CA" dirty="0">
                <a:latin typeface="Consolas" panose="020B0609020204030204" pitchFamily="49" charset="0"/>
              </a:rPr>
              <a:t>        double </a:t>
            </a:r>
            <a:r>
              <a:rPr lang="en-CA" dirty="0" err="1">
                <a:latin typeface="Consolas" panose="020B0609020204030204" pitchFamily="49" charset="0"/>
              </a:rPr>
              <a:t>tmp</a:t>
            </a:r>
            <a:r>
              <a:rPr lang="en-CA" dirty="0">
                <a:latin typeface="Consolas" panose="020B0609020204030204" pitchFamily="49" charset="0"/>
              </a:rPr>
              <a:t>{ array1[n1 + k] };</a:t>
            </a:r>
          </a:p>
          <a:p>
            <a:pPr marL="800100" lvl="2" indent="0">
              <a:buNone/>
            </a:pPr>
            <a:r>
              <a:rPr lang="en-CA" dirty="0">
                <a:latin typeface="Consolas" panose="020B0609020204030204" pitchFamily="49" charset="0"/>
              </a:rPr>
              <a:t>        array1[n1 + k] = array2[n2 + k];</a:t>
            </a:r>
          </a:p>
          <a:p>
            <a:pPr marL="800100" lvl="2" indent="0">
              <a:buNone/>
            </a:pPr>
            <a:r>
              <a:rPr lang="en-CA" dirty="0">
                <a:latin typeface="Consolas" panose="020B0609020204030204" pitchFamily="49" charset="0"/>
              </a:rPr>
              <a:t>        array2[n2 + k] = </a:t>
            </a:r>
            <a:r>
              <a:rPr lang="en-CA" dirty="0" err="1">
                <a:latin typeface="Consolas" panose="020B0609020204030204" pitchFamily="49" charset="0"/>
              </a:rPr>
              <a:t>tmp</a:t>
            </a:r>
            <a:r>
              <a:rPr lang="en-CA" dirty="0">
                <a:latin typeface="Consolas" panose="020B0609020204030204" pitchFamily="49" charset="0"/>
              </a:rPr>
              <a:t>;</a:t>
            </a:r>
          </a:p>
          <a:p>
            <a:pPr marL="800100" lvl="2" indent="0">
              <a:buNone/>
            </a:pPr>
            <a:r>
              <a:rPr lang="en-CA" dirty="0">
                <a:latin typeface="Consolas" panose="020B0609020204030204" pitchFamily="49" charset="0"/>
              </a:rPr>
              <a:t>    }</a:t>
            </a:r>
          </a:p>
          <a:p>
            <a:pPr marL="800100" lvl="2" indent="0">
              <a:buNone/>
            </a:pPr>
            <a:r>
              <a:rPr lang="en-CA" dirty="0">
                <a:latin typeface="Consolas" panose="020B0609020204030204" pitchFamily="49" charset="0"/>
              </a:rPr>
              <a:t>}</a:t>
            </a:r>
            <a:endParaRPr lang="en-US" dirty="0">
              <a:latin typeface="Consolas" panose="020B0609020204030204" pitchFamily="49" charset="0"/>
            </a:endParaRPr>
          </a:p>
          <a:p>
            <a:pPr lvl="2"/>
            <a:endParaRPr lang="en-US" dirty="0">
              <a:latin typeface="Consolas" panose="020B0609020204030204" pitchFamily="49"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62949315"/>
      </p:ext>
    </p:extLst>
  </p:cSld>
  <p:clrMapOvr>
    <a:masterClrMapping/>
  </p:clrMapOvr>
  <mc:AlternateContent xmlns:mc="http://schemas.openxmlformats.org/markup-compatibility/2006" xmlns:p14="http://schemas.microsoft.com/office/powerpoint/2010/main">
    <mc:Choice Requires="p14">
      <p:transition spd="slow" p14:dur="2000" advTm="26395"/>
    </mc:Choice>
    <mc:Fallback xmlns="">
      <p:transition spd="slow" advTm="26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Number of assignments</a:t>
            </a:r>
          </a:p>
        </p:txBody>
      </p:sp>
      <p:sp>
        <p:nvSpPr>
          <p:cNvPr id="3" name="Content Placeholder 2"/>
          <p:cNvSpPr>
            <a:spLocks noGrp="1"/>
          </p:cNvSpPr>
          <p:nvPr>
            <p:ph idx="1"/>
          </p:nvPr>
        </p:nvSpPr>
        <p:spPr/>
        <p:txBody>
          <a:bodyPr/>
          <a:lstStyle/>
          <a:p>
            <a:r>
              <a:rPr lang="en-CA" dirty="0"/>
              <a:t>This requires </a:t>
            </a:r>
            <a:r>
              <a:rPr lang="en-CA" dirty="0">
                <a:latin typeface="Times New Roman" panose="02020603050405020304" pitchFamily="18" charset="0"/>
                <a:cs typeface="Times New Roman" panose="02020603050405020304" pitchFamily="18" charset="0"/>
              </a:rPr>
              <a:t>3</a:t>
            </a:r>
            <a:r>
              <a:rPr lang="en-CA" i="1" dirty="0">
                <a:latin typeface="Times New Roman" panose="02020603050405020304" pitchFamily="18" charset="0"/>
                <a:cs typeface="Times New Roman" panose="02020603050405020304" pitchFamily="18" charset="0"/>
              </a:rPr>
              <a:t>m</a:t>
            </a:r>
            <a:r>
              <a:rPr lang="en-CA" dirty="0"/>
              <a:t> assignments</a:t>
            </a:r>
          </a:p>
          <a:p>
            <a:pPr lvl="1"/>
            <a:r>
              <a:rPr lang="en-CA" dirty="0"/>
              <a:t>One of these, at each step, is the initialization of </a:t>
            </a:r>
            <a:r>
              <a:rPr lang="en-CA" dirty="0" err="1">
                <a:latin typeface="Consolas" panose="020B0609020204030204" pitchFamily="49" charset="0"/>
              </a:rPr>
              <a:t>tmp</a:t>
            </a:r>
            <a:endParaRPr lang="en-CA" dirty="0">
              <a:latin typeface="Consolas" panose="020B0609020204030204" pitchFamily="49" charset="0"/>
            </a:endParaRPr>
          </a:p>
          <a:p>
            <a:pPr lvl="1"/>
            <a:endParaRPr lang="en-CA" dirty="0"/>
          </a:p>
          <a:p>
            <a:r>
              <a:rPr lang="en-CA" dirty="0"/>
              <a:t>Question: Can we do better if we don’t care about the order?</a:t>
            </a:r>
          </a:p>
          <a:p>
            <a:pPr lvl="1"/>
            <a:r>
              <a:rPr lang="en-CA" dirty="0"/>
              <a:t>For example,</a:t>
            </a:r>
            <a:br>
              <a:rPr lang="en-CA" dirty="0"/>
            </a:br>
            <a:r>
              <a:rPr lang="en-CA" dirty="0"/>
              <a:t>	      suppose this is just related data that we want to rearrange</a:t>
            </a:r>
          </a:p>
          <a:p>
            <a:pPr lvl="1"/>
            <a:r>
              <a:rPr lang="en-CA" dirty="0"/>
              <a:t>Can we get it down to </a:t>
            </a:r>
            <a:r>
              <a:rPr lang="en-CA" dirty="0">
                <a:latin typeface="Times New Roman" panose="02020603050405020304" pitchFamily="18" charset="0"/>
                <a:cs typeface="Times New Roman" panose="02020603050405020304" pitchFamily="18" charset="0"/>
              </a:rPr>
              <a:t>2</a:t>
            </a:r>
            <a:r>
              <a:rPr lang="en-CA" i="1" dirty="0">
                <a:latin typeface="Times New Roman" panose="02020603050405020304" pitchFamily="18" charset="0"/>
                <a:cs typeface="Times New Roman" panose="02020603050405020304" pitchFamily="18" charset="0"/>
              </a:rPr>
              <a:t>m</a:t>
            </a:r>
            <a:r>
              <a:rPr lang="en-CA" dirty="0"/>
              <a:t> assignments?</a:t>
            </a:r>
          </a:p>
          <a:p>
            <a:pPr lvl="1"/>
            <a:r>
              <a:rPr lang="en-CA" dirty="0"/>
              <a:t>Pause and think about this</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3562205"/>
      </p:ext>
    </p:extLst>
  </p:cSld>
  <p:clrMapOvr>
    <a:masterClrMapping/>
  </p:clrMapOvr>
  <mc:AlternateContent xmlns:mc="http://schemas.openxmlformats.org/markup-compatibility/2006" xmlns:p14="http://schemas.microsoft.com/office/powerpoint/2010/main">
    <mc:Choice Requires="p14">
      <p:transition spd="slow" p14:dur="2000" advTm="62232"/>
    </mc:Choice>
    <mc:Fallback xmlns="">
      <p:transition spd="slow" advTm="6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Swapping entries</a:t>
            </a:r>
          </a:p>
        </p:txBody>
      </p:sp>
      <p:sp>
        <p:nvSpPr>
          <p:cNvPr id="3" name="Content Placeholder 2"/>
          <p:cNvSpPr>
            <a:spLocks noGrp="1"/>
          </p:cNvSpPr>
          <p:nvPr>
            <p:ph idx="1"/>
          </p:nvPr>
        </p:nvSpPr>
        <p:spPr/>
        <p:txBody>
          <a:bodyPr/>
          <a:lstStyle/>
          <a:p>
            <a:r>
              <a:rPr lang="en-CA" dirty="0"/>
              <a:t>For example, suppose we have the following:</a:t>
            </a:r>
          </a:p>
          <a:p>
            <a:pPr marL="0" indent="0">
              <a:buNone/>
            </a:pPr>
            <a:r>
              <a:rPr lang="en-CA" dirty="0">
                <a:latin typeface="Times New Roman" panose="02020603050405020304" pitchFamily="18" charset="0"/>
                <a:cs typeface="Times New Roman" panose="02020603050405020304" pitchFamily="18" charset="0"/>
              </a:rPr>
              <a:t>	</a:t>
            </a:r>
            <a:r>
              <a:rPr lang="en-CA" dirty="0">
                <a:latin typeface="Consolas" panose="020B0609020204030204" pitchFamily="49" charset="0"/>
              </a:rPr>
              <a:t>swap( a1, 1, a2, 3, 4 ); </a:t>
            </a:r>
            <a:endParaRPr lang="en-CA" dirty="0">
              <a:latin typeface="Times New Roman" panose="02020603050405020304" pitchFamily="18" charset="0"/>
              <a:cs typeface="Times New Roman" panose="02020603050405020304" pitchFamily="18" charset="0"/>
            </a:endParaRPr>
          </a:p>
          <a:p>
            <a:pPr marL="0" indent="0">
              <a:buNone/>
            </a:pPr>
            <a:endParaRPr lang="en-CA"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graphicFrame>
        <p:nvGraphicFramePr>
          <p:cNvPr id="4" name="Table 5">
            <a:extLst>
              <a:ext uri="{FF2B5EF4-FFF2-40B4-BE49-F238E27FC236}">
                <a16:creationId xmlns:a16="http://schemas.microsoft.com/office/drawing/2014/main" id="{540724CE-E30C-4EB0-BC64-6007D4BB05A6}"/>
              </a:ext>
            </a:extLst>
          </p:cNvPr>
          <p:cNvGraphicFramePr>
            <a:graphicFrameLocks noGrp="1"/>
          </p:cNvGraphicFramePr>
          <p:nvPr>
            <p:extLst>
              <p:ext uri="{D42A27DB-BD31-4B8C-83A1-F6EECF244321}">
                <p14:modId xmlns:p14="http://schemas.microsoft.com/office/powerpoint/2010/main" val="2808109316"/>
              </p:ext>
            </p:extLst>
          </p:nvPr>
        </p:nvGraphicFramePr>
        <p:xfrm>
          <a:off x="1524001" y="2842136"/>
          <a:ext cx="6095997" cy="370840"/>
        </p:xfrm>
        <a:graphic>
          <a:graphicData uri="http://schemas.openxmlformats.org/drawingml/2006/table">
            <a:tbl>
              <a:tblPr firstRow="1" bandRow="1">
                <a:tableStyleId>{2D5ABB26-0587-4C30-8999-92F81FD0307C}</a:tableStyleId>
              </a:tblPr>
              <a:tblGrid>
                <a:gridCol w="677333">
                  <a:extLst>
                    <a:ext uri="{9D8B030D-6E8A-4147-A177-3AD203B41FA5}">
                      <a16:colId xmlns:a16="http://schemas.microsoft.com/office/drawing/2014/main" val="3768883290"/>
                    </a:ext>
                  </a:extLst>
                </a:gridCol>
                <a:gridCol w="677333">
                  <a:extLst>
                    <a:ext uri="{9D8B030D-6E8A-4147-A177-3AD203B41FA5}">
                      <a16:colId xmlns:a16="http://schemas.microsoft.com/office/drawing/2014/main" val="1984138817"/>
                    </a:ext>
                  </a:extLst>
                </a:gridCol>
                <a:gridCol w="677333">
                  <a:extLst>
                    <a:ext uri="{9D8B030D-6E8A-4147-A177-3AD203B41FA5}">
                      <a16:colId xmlns:a16="http://schemas.microsoft.com/office/drawing/2014/main" val="316573623"/>
                    </a:ext>
                  </a:extLst>
                </a:gridCol>
                <a:gridCol w="677333">
                  <a:extLst>
                    <a:ext uri="{9D8B030D-6E8A-4147-A177-3AD203B41FA5}">
                      <a16:colId xmlns:a16="http://schemas.microsoft.com/office/drawing/2014/main" val="1258033816"/>
                    </a:ext>
                  </a:extLst>
                </a:gridCol>
                <a:gridCol w="677333">
                  <a:extLst>
                    <a:ext uri="{9D8B030D-6E8A-4147-A177-3AD203B41FA5}">
                      <a16:colId xmlns:a16="http://schemas.microsoft.com/office/drawing/2014/main" val="3643230680"/>
                    </a:ext>
                  </a:extLst>
                </a:gridCol>
                <a:gridCol w="677333">
                  <a:extLst>
                    <a:ext uri="{9D8B030D-6E8A-4147-A177-3AD203B41FA5}">
                      <a16:colId xmlns:a16="http://schemas.microsoft.com/office/drawing/2014/main" val="1173848550"/>
                    </a:ext>
                  </a:extLst>
                </a:gridCol>
                <a:gridCol w="677333">
                  <a:extLst>
                    <a:ext uri="{9D8B030D-6E8A-4147-A177-3AD203B41FA5}">
                      <a16:colId xmlns:a16="http://schemas.microsoft.com/office/drawing/2014/main" val="3832269738"/>
                    </a:ext>
                  </a:extLst>
                </a:gridCol>
                <a:gridCol w="677333">
                  <a:extLst>
                    <a:ext uri="{9D8B030D-6E8A-4147-A177-3AD203B41FA5}">
                      <a16:colId xmlns:a16="http://schemas.microsoft.com/office/drawing/2014/main" val="2696447417"/>
                    </a:ext>
                  </a:extLst>
                </a:gridCol>
                <a:gridCol w="677333">
                  <a:extLst>
                    <a:ext uri="{9D8B030D-6E8A-4147-A177-3AD203B41FA5}">
                      <a16:colId xmlns:a16="http://schemas.microsoft.com/office/drawing/2014/main" val="1569289991"/>
                    </a:ext>
                  </a:extLst>
                </a:gridCol>
              </a:tblGrid>
              <a:tr h="370840">
                <a:tc>
                  <a:txBody>
                    <a:bodyPr/>
                    <a:lstStyle/>
                    <a:p>
                      <a:pPr algn="ctr"/>
                      <a:r>
                        <a:rPr lang="en-US" dirty="0">
                          <a:latin typeface="Consolas" panose="020B0609020204030204" pitchFamily="49"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latin typeface="Consolas" panose="020B0609020204030204" pitchFamily="49" charset="0"/>
                        </a:rPr>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latin typeface="Consolas" panose="020B0609020204030204" pitchFamily="49" charset="0"/>
                        </a:rPr>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latin typeface="Consolas" panose="020B0609020204030204" pitchFamily="49" charset="0"/>
                        </a:rPr>
                        <a:t>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4083026"/>
                  </a:ext>
                </a:extLst>
              </a:tr>
            </a:tbl>
          </a:graphicData>
        </a:graphic>
      </p:graphicFrame>
      <p:sp>
        <p:nvSpPr>
          <p:cNvPr id="8" name="TextBox 7">
            <a:extLst>
              <a:ext uri="{FF2B5EF4-FFF2-40B4-BE49-F238E27FC236}">
                <a16:creationId xmlns:a16="http://schemas.microsoft.com/office/drawing/2014/main" id="{ECF3A31A-0251-46BC-A1EE-71B8167022C9}"/>
              </a:ext>
            </a:extLst>
          </p:cNvPr>
          <p:cNvSpPr txBox="1"/>
          <p:nvPr/>
        </p:nvSpPr>
        <p:spPr>
          <a:xfrm>
            <a:off x="1524001" y="2504899"/>
            <a:ext cx="601938" cy="369332"/>
          </a:xfrm>
          <a:prstGeom prst="rect">
            <a:avLst/>
          </a:prstGeom>
          <a:noFill/>
        </p:spPr>
        <p:txBody>
          <a:bodyPr wrap="square">
            <a:spAutoFit/>
          </a:bodyPr>
          <a:lstStyle/>
          <a:p>
            <a:r>
              <a:rPr lang="en-CA" dirty="0">
                <a:latin typeface="Consolas" panose="020B0609020204030204" pitchFamily="49" charset="0"/>
              </a:rPr>
              <a:t>a1</a:t>
            </a:r>
            <a:endParaRPr lang="en-US" dirty="0"/>
          </a:p>
        </p:txBody>
      </p:sp>
      <p:sp>
        <p:nvSpPr>
          <p:cNvPr id="9" name="TextBox 8">
            <a:extLst>
              <a:ext uri="{FF2B5EF4-FFF2-40B4-BE49-F238E27FC236}">
                <a16:creationId xmlns:a16="http://schemas.microsoft.com/office/drawing/2014/main" id="{5B6040C8-354D-48DA-AF74-B97ED1909297}"/>
              </a:ext>
            </a:extLst>
          </p:cNvPr>
          <p:cNvSpPr txBox="1"/>
          <p:nvPr/>
        </p:nvSpPr>
        <p:spPr>
          <a:xfrm>
            <a:off x="1508906" y="3481030"/>
            <a:ext cx="601938" cy="369332"/>
          </a:xfrm>
          <a:prstGeom prst="rect">
            <a:avLst/>
          </a:prstGeom>
          <a:noFill/>
        </p:spPr>
        <p:txBody>
          <a:bodyPr wrap="square">
            <a:spAutoFit/>
          </a:bodyPr>
          <a:lstStyle/>
          <a:p>
            <a:r>
              <a:rPr lang="en-CA" dirty="0">
                <a:latin typeface="Consolas" panose="020B0609020204030204" pitchFamily="49" charset="0"/>
              </a:rPr>
              <a:t>a2</a:t>
            </a:r>
            <a:endParaRPr lang="en-US" dirty="0"/>
          </a:p>
        </p:txBody>
      </p:sp>
      <p:graphicFrame>
        <p:nvGraphicFramePr>
          <p:cNvPr id="10" name="Table 9">
            <a:extLst>
              <a:ext uri="{FF2B5EF4-FFF2-40B4-BE49-F238E27FC236}">
                <a16:creationId xmlns:a16="http://schemas.microsoft.com/office/drawing/2014/main" id="{97EE9784-92F5-41A6-8D47-4E96B397EFD7}"/>
              </a:ext>
            </a:extLst>
          </p:cNvPr>
          <p:cNvGraphicFramePr>
            <a:graphicFrameLocks noGrp="1"/>
          </p:cNvGraphicFramePr>
          <p:nvPr>
            <p:extLst>
              <p:ext uri="{D42A27DB-BD31-4B8C-83A1-F6EECF244321}">
                <p14:modId xmlns:p14="http://schemas.microsoft.com/office/powerpoint/2010/main" val="430979152"/>
              </p:ext>
            </p:extLst>
          </p:nvPr>
        </p:nvGraphicFramePr>
        <p:xfrm>
          <a:off x="1524000" y="3803060"/>
          <a:ext cx="5418664" cy="370840"/>
        </p:xfrm>
        <a:graphic>
          <a:graphicData uri="http://schemas.openxmlformats.org/drawingml/2006/table">
            <a:tbl>
              <a:tblPr firstRow="1" bandRow="1">
                <a:tableStyleId>{2D5ABB26-0587-4C30-8999-92F81FD0307C}</a:tableStyleId>
              </a:tblPr>
              <a:tblGrid>
                <a:gridCol w="677333">
                  <a:extLst>
                    <a:ext uri="{9D8B030D-6E8A-4147-A177-3AD203B41FA5}">
                      <a16:colId xmlns:a16="http://schemas.microsoft.com/office/drawing/2014/main" val="3768883290"/>
                    </a:ext>
                  </a:extLst>
                </a:gridCol>
                <a:gridCol w="677333">
                  <a:extLst>
                    <a:ext uri="{9D8B030D-6E8A-4147-A177-3AD203B41FA5}">
                      <a16:colId xmlns:a16="http://schemas.microsoft.com/office/drawing/2014/main" val="1984138817"/>
                    </a:ext>
                  </a:extLst>
                </a:gridCol>
                <a:gridCol w="677333">
                  <a:extLst>
                    <a:ext uri="{9D8B030D-6E8A-4147-A177-3AD203B41FA5}">
                      <a16:colId xmlns:a16="http://schemas.microsoft.com/office/drawing/2014/main" val="316573623"/>
                    </a:ext>
                  </a:extLst>
                </a:gridCol>
                <a:gridCol w="677333">
                  <a:extLst>
                    <a:ext uri="{9D8B030D-6E8A-4147-A177-3AD203B41FA5}">
                      <a16:colId xmlns:a16="http://schemas.microsoft.com/office/drawing/2014/main" val="1258033816"/>
                    </a:ext>
                  </a:extLst>
                </a:gridCol>
                <a:gridCol w="677333">
                  <a:extLst>
                    <a:ext uri="{9D8B030D-6E8A-4147-A177-3AD203B41FA5}">
                      <a16:colId xmlns:a16="http://schemas.microsoft.com/office/drawing/2014/main" val="3643230680"/>
                    </a:ext>
                  </a:extLst>
                </a:gridCol>
                <a:gridCol w="677333">
                  <a:extLst>
                    <a:ext uri="{9D8B030D-6E8A-4147-A177-3AD203B41FA5}">
                      <a16:colId xmlns:a16="http://schemas.microsoft.com/office/drawing/2014/main" val="1173848550"/>
                    </a:ext>
                  </a:extLst>
                </a:gridCol>
                <a:gridCol w="677333">
                  <a:extLst>
                    <a:ext uri="{9D8B030D-6E8A-4147-A177-3AD203B41FA5}">
                      <a16:colId xmlns:a16="http://schemas.microsoft.com/office/drawing/2014/main" val="3832269738"/>
                    </a:ext>
                  </a:extLst>
                </a:gridCol>
                <a:gridCol w="677333">
                  <a:extLst>
                    <a:ext uri="{9D8B030D-6E8A-4147-A177-3AD203B41FA5}">
                      <a16:colId xmlns:a16="http://schemas.microsoft.com/office/drawing/2014/main" val="2696447417"/>
                    </a:ext>
                  </a:extLst>
                </a:gridCol>
              </a:tblGrid>
              <a:tr h="370840">
                <a:tc>
                  <a:txBody>
                    <a:bodyPr/>
                    <a:lstStyle/>
                    <a:p>
                      <a:pPr algn="ctr"/>
                      <a:r>
                        <a:rPr lang="en-US" dirty="0">
                          <a:latin typeface="Consolas" panose="020B0609020204030204" pitchFamily="49"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4083026"/>
                  </a:ext>
                </a:extLst>
              </a:tr>
            </a:tbl>
          </a:graphicData>
        </a:graphic>
      </p:graphicFrame>
    </p:spTree>
    <p:custDataLst>
      <p:tags r:id="rId1"/>
    </p:custDataLst>
    <p:extLst>
      <p:ext uri="{BB962C8B-B14F-4D97-AF65-F5344CB8AC3E}">
        <p14:creationId xmlns:p14="http://schemas.microsoft.com/office/powerpoint/2010/main" val="818354914"/>
      </p:ext>
    </p:extLst>
  </p:cSld>
  <p:clrMapOvr>
    <a:masterClrMapping/>
  </p:clrMapOvr>
  <mc:AlternateContent xmlns:mc="http://schemas.openxmlformats.org/markup-compatibility/2006" xmlns:p14="http://schemas.microsoft.com/office/powerpoint/2010/main">
    <mc:Choice Requires="p14">
      <p:transition spd="slow" p14:dur="2000" advTm="62232"/>
    </mc:Choice>
    <mc:Fallback xmlns="">
      <p:transition spd="slow" advTm="6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Swapping entries</a:t>
            </a:r>
          </a:p>
        </p:txBody>
      </p:sp>
      <p:sp>
        <p:nvSpPr>
          <p:cNvPr id="3" name="Content Placeholder 2"/>
          <p:cNvSpPr>
            <a:spLocks noGrp="1"/>
          </p:cNvSpPr>
          <p:nvPr>
            <p:ph idx="1"/>
          </p:nvPr>
        </p:nvSpPr>
        <p:spPr/>
        <p:txBody>
          <a:bodyPr/>
          <a:lstStyle/>
          <a:p>
            <a:r>
              <a:rPr lang="en-CA" dirty="0"/>
              <a:t>All we can do is swap the entries:</a:t>
            </a:r>
          </a:p>
          <a:p>
            <a:pPr marL="0" indent="0">
              <a:buNone/>
            </a:pPr>
            <a:r>
              <a:rPr lang="en-CA" dirty="0">
                <a:latin typeface="Times New Roman" panose="02020603050405020304" pitchFamily="18" charset="0"/>
                <a:cs typeface="Times New Roman" panose="02020603050405020304" pitchFamily="18" charset="0"/>
              </a:rPr>
              <a:t>	</a:t>
            </a:r>
            <a:r>
              <a:rPr lang="en-CA" dirty="0">
                <a:latin typeface="Consolas" panose="020B0609020204030204" pitchFamily="49" charset="0"/>
              </a:rPr>
              <a:t>swap( a1, 1, a2, 3, 4 ); </a:t>
            </a:r>
            <a:endParaRPr lang="en-CA" dirty="0">
              <a:latin typeface="Times New Roman" panose="02020603050405020304" pitchFamily="18" charset="0"/>
              <a:cs typeface="Times New Roman" panose="02020603050405020304" pitchFamily="18" charset="0"/>
            </a:endParaRPr>
          </a:p>
          <a:p>
            <a:pPr marL="0" indent="0">
              <a:buNone/>
            </a:pPr>
            <a:endParaRPr lang="en-CA"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graphicFrame>
        <p:nvGraphicFramePr>
          <p:cNvPr id="4" name="Table 5">
            <a:extLst>
              <a:ext uri="{FF2B5EF4-FFF2-40B4-BE49-F238E27FC236}">
                <a16:creationId xmlns:a16="http://schemas.microsoft.com/office/drawing/2014/main" id="{540724CE-E30C-4EB0-BC64-6007D4BB05A6}"/>
              </a:ext>
            </a:extLst>
          </p:cNvPr>
          <p:cNvGraphicFramePr>
            <a:graphicFrameLocks noGrp="1"/>
          </p:cNvGraphicFramePr>
          <p:nvPr>
            <p:extLst>
              <p:ext uri="{D42A27DB-BD31-4B8C-83A1-F6EECF244321}">
                <p14:modId xmlns:p14="http://schemas.microsoft.com/office/powerpoint/2010/main" val="3308191377"/>
              </p:ext>
            </p:extLst>
          </p:nvPr>
        </p:nvGraphicFramePr>
        <p:xfrm>
          <a:off x="1524001" y="2842136"/>
          <a:ext cx="6095997" cy="370840"/>
        </p:xfrm>
        <a:graphic>
          <a:graphicData uri="http://schemas.openxmlformats.org/drawingml/2006/table">
            <a:tbl>
              <a:tblPr firstRow="1" bandRow="1">
                <a:tableStyleId>{2D5ABB26-0587-4C30-8999-92F81FD0307C}</a:tableStyleId>
              </a:tblPr>
              <a:tblGrid>
                <a:gridCol w="677333">
                  <a:extLst>
                    <a:ext uri="{9D8B030D-6E8A-4147-A177-3AD203B41FA5}">
                      <a16:colId xmlns:a16="http://schemas.microsoft.com/office/drawing/2014/main" val="3768883290"/>
                    </a:ext>
                  </a:extLst>
                </a:gridCol>
                <a:gridCol w="677333">
                  <a:extLst>
                    <a:ext uri="{9D8B030D-6E8A-4147-A177-3AD203B41FA5}">
                      <a16:colId xmlns:a16="http://schemas.microsoft.com/office/drawing/2014/main" val="1984138817"/>
                    </a:ext>
                  </a:extLst>
                </a:gridCol>
                <a:gridCol w="677333">
                  <a:extLst>
                    <a:ext uri="{9D8B030D-6E8A-4147-A177-3AD203B41FA5}">
                      <a16:colId xmlns:a16="http://schemas.microsoft.com/office/drawing/2014/main" val="316573623"/>
                    </a:ext>
                  </a:extLst>
                </a:gridCol>
                <a:gridCol w="677333">
                  <a:extLst>
                    <a:ext uri="{9D8B030D-6E8A-4147-A177-3AD203B41FA5}">
                      <a16:colId xmlns:a16="http://schemas.microsoft.com/office/drawing/2014/main" val="1258033816"/>
                    </a:ext>
                  </a:extLst>
                </a:gridCol>
                <a:gridCol w="677333">
                  <a:extLst>
                    <a:ext uri="{9D8B030D-6E8A-4147-A177-3AD203B41FA5}">
                      <a16:colId xmlns:a16="http://schemas.microsoft.com/office/drawing/2014/main" val="3643230680"/>
                    </a:ext>
                  </a:extLst>
                </a:gridCol>
                <a:gridCol w="677333">
                  <a:extLst>
                    <a:ext uri="{9D8B030D-6E8A-4147-A177-3AD203B41FA5}">
                      <a16:colId xmlns:a16="http://schemas.microsoft.com/office/drawing/2014/main" val="1173848550"/>
                    </a:ext>
                  </a:extLst>
                </a:gridCol>
                <a:gridCol w="677333">
                  <a:extLst>
                    <a:ext uri="{9D8B030D-6E8A-4147-A177-3AD203B41FA5}">
                      <a16:colId xmlns:a16="http://schemas.microsoft.com/office/drawing/2014/main" val="3832269738"/>
                    </a:ext>
                  </a:extLst>
                </a:gridCol>
                <a:gridCol w="677333">
                  <a:extLst>
                    <a:ext uri="{9D8B030D-6E8A-4147-A177-3AD203B41FA5}">
                      <a16:colId xmlns:a16="http://schemas.microsoft.com/office/drawing/2014/main" val="2696447417"/>
                    </a:ext>
                  </a:extLst>
                </a:gridCol>
                <a:gridCol w="677333">
                  <a:extLst>
                    <a:ext uri="{9D8B030D-6E8A-4147-A177-3AD203B41FA5}">
                      <a16:colId xmlns:a16="http://schemas.microsoft.com/office/drawing/2014/main" val="1569289991"/>
                    </a:ext>
                  </a:extLst>
                </a:gridCol>
              </a:tblGrid>
              <a:tr h="370840">
                <a:tc>
                  <a:txBody>
                    <a:bodyPr/>
                    <a:lstStyle/>
                    <a:p>
                      <a:pPr algn="ctr"/>
                      <a:r>
                        <a:rPr lang="en-US" dirty="0">
                          <a:latin typeface="Consolas" panose="020B0609020204030204" pitchFamily="49"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latin typeface="Consolas" panose="020B0609020204030204" pitchFamily="49" charset="0"/>
                        </a:rPr>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latin typeface="Consolas" panose="020B0609020204030204" pitchFamily="49" charset="0"/>
                        </a:rPr>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latin typeface="Consolas" panose="020B0609020204030204" pitchFamily="49" charset="0"/>
                        </a:rPr>
                        <a:t>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4083026"/>
                  </a:ext>
                </a:extLst>
              </a:tr>
            </a:tbl>
          </a:graphicData>
        </a:graphic>
      </p:graphicFrame>
      <p:sp>
        <p:nvSpPr>
          <p:cNvPr id="8" name="TextBox 7">
            <a:extLst>
              <a:ext uri="{FF2B5EF4-FFF2-40B4-BE49-F238E27FC236}">
                <a16:creationId xmlns:a16="http://schemas.microsoft.com/office/drawing/2014/main" id="{ECF3A31A-0251-46BC-A1EE-71B8167022C9}"/>
              </a:ext>
            </a:extLst>
          </p:cNvPr>
          <p:cNvSpPr txBox="1"/>
          <p:nvPr/>
        </p:nvSpPr>
        <p:spPr>
          <a:xfrm>
            <a:off x="1524001" y="2504899"/>
            <a:ext cx="601938" cy="369332"/>
          </a:xfrm>
          <a:prstGeom prst="rect">
            <a:avLst/>
          </a:prstGeom>
          <a:noFill/>
        </p:spPr>
        <p:txBody>
          <a:bodyPr wrap="square">
            <a:spAutoFit/>
          </a:bodyPr>
          <a:lstStyle/>
          <a:p>
            <a:r>
              <a:rPr lang="en-CA" dirty="0">
                <a:latin typeface="Consolas" panose="020B0609020204030204" pitchFamily="49" charset="0"/>
              </a:rPr>
              <a:t>a1</a:t>
            </a:r>
            <a:endParaRPr lang="en-US" dirty="0"/>
          </a:p>
        </p:txBody>
      </p:sp>
      <p:sp>
        <p:nvSpPr>
          <p:cNvPr id="9" name="TextBox 8">
            <a:extLst>
              <a:ext uri="{FF2B5EF4-FFF2-40B4-BE49-F238E27FC236}">
                <a16:creationId xmlns:a16="http://schemas.microsoft.com/office/drawing/2014/main" id="{5B6040C8-354D-48DA-AF74-B97ED1909297}"/>
              </a:ext>
            </a:extLst>
          </p:cNvPr>
          <p:cNvSpPr txBox="1"/>
          <p:nvPr/>
        </p:nvSpPr>
        <p:spPr>
          <a:xfrm>
            <a:off x="1508906" y="3481030"/>
            <a:ext cx="601938" cy="369332"/>
          </a:xfrm>
          <a:prstGeom prst="rect">
            <a:avLst/>
          </a:prstGeom>
          <a:noFill/>
        </p:spPr>
        <p:txBody>
          <a:bodyPr wrap="square">
            <a:spAutoFit/>
          </a:bodyPr>
          <a:lstStyle/>
          <a:p>
            <a:r>
              <a:rPr lang="en-CA" dirty="0">
                <a:latin typeface="Consolas" panose="020B0609020204030204" pitchFamily="49" charset="0"/>
              </a:rPr>
              <a:t>a2</a:t>
            </a:r>
            <a:endParaRPr lang="en-US" dirty="0"/>
          </a:p>
        </p:txBody>
      </p:sp>
      <p:cxnSp>
        <p:nvCxnSpPr>
          <p:cNvPr id="10" name="Straight Arrow Connector 9">
            <a:extLst>
              <a:ext uri="{FF2B5EF4-FFF2-40B4-BE49-F238E27FC236}">
                <a16:creationId xmlns:a16="http://schemas.microsoft.com/office/drawing/2014/main" id="{99C5CDB7-6E33-4A68-A392-B577CFF0D0DC}"/>
              </a:ext>
            </a:extLst>
          </p:cNvPr>
          <p:cNvCxnSpPr/>
          <p:nvPr/>
        </p:nvCxnSpPr>
        <p:spPr>
          <a:xfrm>
            <a:off x="2771800" y="3212976"/>
            <a:ext cx="720080" cy="590084"/>
          </a:xfrm>
          <a:prstGeom prst="straightConnector1">
            <a:avLst/>
          </a:prstGeom>
          <a:ln w="19050">
            <a:solidFill>
              <a:srgbClr val="FF0000"/>
            </a:solidFill>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C8DE576F-CC80-437E-B8F1-862A0D3DEBE2}"/>
              </a:ext>
            </a:extLst>
          </p:cNvPr>
          <p:cNvCxnSpPr/>
          <p:nvPr/>
        </p:nvCxnSpPr>
        <p:spPr>
          <a:xfrm>
            <a:off x="3419872" y="3210107"/>
            <a:ext cx="720080" cy="590084"/>
          </a:xfrm>
          <a:prstGeom prst="straightConnector1">
            <a:avLst/>
          </a:prstGeom>
          <a:ln w="19050">
            <a:solidFill>
              <a:srgbClr val="FF0000"/>
            </a:solidFill>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0AB8131C-FA54-4C2E-8577-E3EE481D90BE}"/>
              </a:ext>
            </a:extLst>
          </p:cNvPr>
          <p:cNvCxnSpPr/>
          <p:nvPr/>
        </p:nvCxnSpPr>
        <p:spPr>
          <a:xfrm>
            <a:off x="4067944" y="3207238"/>
            <a:ext cx="720080" cy="590084"/>
          </a:xfrm>
          <a:prstGeom prst="straightConnector1">
            <a:avLst/>
          </a:prstGeom>
          <a:ln w="19050">
            <a:solidFill>
              <a:srgbClr val="FF0000"/>
            </a:solidFill>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6C61FEBD-873B-428B-87B7-4B5EF44D9756}"/>
              </a:ext>
            </a:extLst>
          </p:cNvPr>
          <p:cNvCxnSpPr/>
          <p:nvPr/>
        </p:nvCxnSpPr>
        <p:spPr>
          <a:xfrm>
            <a:off x="4716016" y="3198956"/>
            <a:ext cx="720080" cy="590084"/>
          </a:xfrm>
          <a:prstGeom prst="straightConnector1">
            <a:avLst/>
          </a:prstGeom>
          <a:ln w="19050">
            <a:solidFill>
              <a:srgbClr val="FF0000"/>
            </a:solidFill>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graphicFrame>
        <p:nvGraphicFramePr>
          <p:cNvPr id="15" name="Table 14">
            <a:extLst>
              <a:ext uri="{FF2B5EF4-FFF2-40B4-BE49-F238E27FC236}">
                <a16:creationId xmlns:a16="http://schemas.microsoft.com/office/drawing/2014/main" id="{6C8B1380-6D7A-43FC-8351-5E001A08DA07}"/>
              </a:ext>
            </a:extLst>
          </p:cNvPr>
          <p:cNvGraphicFramePr>
            <a:graphicFrameLocks noGrp="1"/>
          </p:cNvGraphicFramePr>
          <p:nvPr>
            <p:extLst>
              <p:ext uri="{D42A27DB-BD31-4B8C-83A1-F6EECF244321}">
                <p14:modId xmlns:p14="http://schemas.microsoft.com/office/powerpoint/2010/main" val="1233414805"/>
              </p:ext>
            </p:extLst>
          </p:nvPr>
        </p:nvGraphicFramePr>
        <p:xfrm>
          <a:off x="1524000" y="3803060"/>
          <a:ext cx="5418664" cy="370840"/>
        </p:xfrm>
        <a:graphic>
          <a:graphicData uri="http://schemas.openxmlformats.org/drawingml/2006/table">
            <a:tbl>
              <a:tblPr firstRow="1" bandRow="1">
                <a:tableStyleId>{2D5ABB26-0587-4C30-8999-92F81FD0307C}</a:tableStyleId>
              </a:tblPr>
              <a:tblGrid>
                <a:gridCol w="677333">
                  <a:extLst>
                    <a:ext uri="{9D8B030D-6E8A-4147-A177-3AD203B41FA5}">
                      <a16:colId xmlns:a16="http://schemas.microsoft.com/office/drawing/2014/main" val="3768883290"/>
                    </a:ext>
                  </a:extLst>
                </a:gridCol>
                <a:gridCol w="677333">
                  <a:extLst>
                    <a:ext uri="{9D8B030D-6E8A-4147-A177-3AD203B41FA5}">
                      <a16:colId xmlns:a16="http://schemas.microsoft.com/office/drawing/2014/main" val="1984138817"/>
                    </a:ext>
                  </a:extLst>
                </a:gridCol>
                <a:gridCol w="677333">
                  <a:extLst>
                    <a:ext uri="{9D8B030D-6E8A-4147-A177-3AD203B41FA5}">
                      <a16:colId xmlns:a16="http://schemas.microsoft.com/office/drawing/2014/main" val="316573623"/>
                    </a:ext>
                  </a:extLst>
                </a:gridCol>
                <a:gridCol w="677333">
                  <a:extLst>
                    <a:ext uri="{9D8B030D-6E8A-4147-A177-3AD203B41FA5}">
                      <a16:colId xmlns:a16="http://schemas.microsoft.com/office/drawing/2014/main" val="1258033816"/>
                    </a:ext>
                  </a:extLst>
                </a:gridCol>
                <a:gridCol w="677333">
                  <a:extLst>
                    <a:ext uri="{9D8B030D-6E8A-4147-A177-3AD203B41FA5}">
                      <a16:colId xmlns:a16="http://schemas.microsoft.com/office/drawing/2014/main" val="3643230680"/>
                    </a:ext>
                  </a:extLst>
                </a:gridCol>
                <a:gridCol w="677333">
                  <a:extLst>
                    <a:ext uri="{9D8B030D-6E8A-4147-A177-3AD203B41FA5}">
                      <a16:colId xmlns:a16="http://schemas.microsoft.com/office/drawing/2014/main" val="1173848550"/>
                    </a:ext>
                  </a:extLst>
                </a:gridCol>
                <a:gridCol w="677333">
                  <a:extLst>
                    <a:ext uri="{9D8B030D-6E8A-4147-A177-3AD203B41FA5}">
                      <a16:colId xmlns:a16="http://schemas.microsoft.com/office/drawing/2014/main" val="3832269738"/>
                    </a:ext>
                  </a:extLst>
                </a:gridCol>
                <a:gridCol w="677333">
                  <a:extLst>
                    <a:ext uri="{9D8B030D-6E8A-4147-A177-3AD203B41FA5}">
                      <a16:colId xmlns:a16="http://schemas.microsoft.com/office/drawing/2014/main" val="2696447417"/>
                    </a:ext>
                  </a:extLst>
                </a:gridCol>
              </a:tblGrid>
              <a:tr h="370840">
                <a:tc>
                  <a:txBody>
                    <a:bodyPr/>
                    <a:lstStyle/>
                    <a:p>
                      <a:pPr algn="ctr"/>
                      <a:r>
                        <a:rPr lang="en-US" dirty="0">
                          <a:latin typeface="Consolas" panose="020B0609020204030204" pitchFamily="49"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4083026"/>
                  </a:ext>
                </a:extLst>
              </a:tr>
            </a:tbl>
          </a:graphicData>
        </a:graphic>
      </p:graphicFrame>
    </p:spTree>
    <p:custDataLst>
      <p:tags r:id="rId1"/>
    </p:custDataLst>
    <p:extLst>
      <p:ext uri="{BB962C8B-B14F-4D97-AF65-F5344CB8AC3E}">
        <p14:creationId xmlns:p14="http://schemas.microsoft.com/office/powerpoint/2010/main" val="3035541236"/>
      </p:ext>
    </p:extLst>
  </p:cSld>
  <p:clrMapOvr>
    <a:masterClrMapping/>
  </p:clrMapOvr>
  <mc:AlternateContent xmlns:mc="http://schemas.openxmlformats.org/markup-compatibility/2006" xmlns:p14="http://schemas.microsoft.com/office/powerpoint/2010/main">
    <mc:Choice Requires="p14">
      <p:transition spd="slow" p14:dur="2000" advTm="62232"/>
    </mc:Choice>
    <mc:Fallback xmlns="">
      <p:transition spd="slow" advTm="6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Swapping without concern for order</a:t>
            </a:r>
          </a:p>
        </p:txBody>
      </p:sp>
      <p:sp>
        <p:nvSpPr>
          <p:cNvPr id="3" name="Content Placeholder 2"/>
          <p:cNvSpPr>
            <a:spLocks noGrp="1"/>
          </p:cNvSpPr>
          <p:nvPr>
            <p:ph idx="1"/>
          </p:nvPr>
        </p:nvSpPr>
        <p:spPr/>
        <p:txBody>
          <a:bodyPr/>
          <a:lstStyle/>
          <a:p>
            <a:r>
              <a:rPr lang="en-CA" dirty="0"/>
              <a:t>Suppose we don’t care about how they are swapped</a:t>
            </a:r>
          </a:p>
          <a:p>
            <a:pPr marL="0" indent="0">
              <a:buNone/>
            </a:pPr>
            <a:r>
              <a:rPr lang="en-CA" dirty="0">
                <a:latin typeface="Times New Roman" panose="02020603050405020304" pitchFamily="18" charset="0"/>
                <a:cs typeface="Times New Roman" panose="02020603050405020304" pitchFamily="18" charset="0"/>
              </a:rPr>
              <a:t>	</a:t>
            </a:r>
            <a:r>
              <a:rPr lang="en-CA" dirty="0" err="1">
                <a:latin typeface="Consolas" panose="020B0609020204030204" pitchFamily="49" charset="0"/>
              </a:rPr>
              <a:t>unordered_swap</a:t>
            </a:r>
            <a:r>
              <a:rPr lang="en-CA" dirty="0">
                <a:latin typeface="Consolas" panose="020B0609020204030204" pitchFamily="49" charset="0"/>
              </a:rPr>
              <a:t>( a1, 1, a2, 3, 4 ); </a:t>
            </a:r>
            <a:endParaRPr lang="en-CA" dirty="0">
              <a:latin typeface="Times New Roman" panose="02020603050405020304" pitchFamily="18" charset="0"/>
              <a:cs typeface="Times New Roman" panose="02020603050405020304" pitchFamily="18" charset="0"/>
            </a:endParaRPr>
          </a:p>
          <a:p>
            <a:pPr marL="0" indent="0">
              <a:buNone/>
            </a:pPr>
            <a:endParaRPr lang="en-CA"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graphicFrame>
        <p:nvGraphicFramePr>
          <p:cNvPr id="4" name="Table 5">
            <a:extLst>
              <a:ext uri="{FF2B5EF4-FFF2-40B4-BE49-F238E27FC236}">
                <a16:creationId xmlns:a16="http://schemas.microsoft.com/office/drawing/2014/main" id="{540724CE-E30C-4EB0-BC64-6007D4BB05A6}"/>
              </a:ext>
            </a:extLst>
          </p:cNvPr>
          <p:cNvGraphicFramePr>
            <a:graphicFrameLocks noGrp="1"/>
          </p:cNvGraphicFramePr>
          <p:nvPr>
            <p:extLst>
              <p:ext uri="{D42A27DB-BD31-4B8C-83A1-F6EECF244321}">
                <p14:modId xmlns:p14="http://schemas.microsoft.com/office/powerpoint/2010/main" val="504737379"/>
              </p:ext>
            </p:extLst>
          </p:nvPr>
        </p:nvGraphicFramePr>
        <p:xfrm>
          <a:off x="1524001" y="2842136"/>
          <a:ext cx="6095997" cy="370840"/>
        </p:xfrm>
        <a:graphic>
          <a:graphicData uri="http://schemas.openxmlformats.org/drawingml/2006/table">
            <a:tbl>
              <a:tblPr firstRow="1" bandRow="1">
                <a:tableStyleId>{2D5ABB26-0587-4C30-8999-92F81FD0307C}</a:tableStyleId>
              </a:tblPr>
              <a:tblGrid>
                <a:gridCol w="677333">
                  <a:extLst>
                    <a:ext uri="{9D8B030D-6E8A-4147-A177-3AD203B41FA5}">
                      <a16:colId xmlns:a16="http://schemas.microsoft.com/office/drawing/2014/main" val="3768883290"/>
                    </a:ext>
                  </a:extLst>
                </a:gridCol>
                <a:gridCol w="677333">
                  <a:extLst>
                    <a:ext uri="{9D8B030D-6E8A-4147-A177-3AD203B41FA5}">
                      <a16:colId xmlns:a16="http://schemas.microsoft.com/office/drawing/2014/main" val="1984138817"/>
                    </a:ext>
                  </a:extLst>
                </a:gridCol>
                <a:gridCol w="677333">
                  <a:extLst>
                    <a:ext uri="{9D8B030D-6E8A-4147-A177-3AD203B41FA5}">
                      <a16:colId xmlns:a16="http://schemas.microsoft.com/office/drawing/2014/main" val="316573623"/>
                    </a:ext>
                  </a:extLst>
                </a:gridCol>
                <a:gridCol w="677333">
                  <a:extLst>
                    <a:ext uri="{9D8B030D-6E8A-4147-A177-3AD203B41FA5}">
                      <a16:colId xmlns:a16="http://schemas.microsoft.com/office/drawing/2014/main" val="1258033816"/>
                    </a:ext>
                  </a:extLst>
                </a:gridCol>
                <a:gridCol w="677333">
                  <a:extLst>
                    <a:ext uri="{9D8B030D-6E8A-4147-A177-3AD203B41FA5}">
                      <a16:colId xmlns:a16="http://schemas.microsoft.com/office/drawing/2014/main" val="3643230680"/>
                    </a:ext>
                  </a:extLst>
                </a:gridCol>
                <a:gridCol w="677333">
                  <a:extLst>
                    <a:ext uri="{9D8B030D-6E8A-4147-A177-3AD203B41FA5}">
                      <a16:colId xmlns:a16="http://schemas.microsoft.com/office/drawing/2014/main" val="1173848550"/>
                    </a:ext>
                  </a:extLst>
                </a:gridCol>
                <a:gridCol w="677333">
                  <a:extLst>
                    <a:ext uri="{9D8B030D-6E8A-4147-A177-3AD203B41FA5}">
                      <a16:colId xmlns:a16="http://schemas.microsoft.com/office/drawing/2014/main" val="3832269738"/>
                    </a:ext>
                  </a:extLst>
                </a:gridCol>
                <a:gridCol w="677333">
                  <a:extLst>
                    <a:ext uri="{9D8B030D-6E8A-4147-A177-3AD203B41FA5}">
                      <a16:colId xmlns:a16="http://schemas.microsoft.com/office/drawing/2014/main" val="2696447417"/>
                    </a:ext>
                  </a:extLst>
                </a:gridCol>
                <a:gridCol w="677333">
                  <a:extLst>
                    <a:ext uri="{9D8B030D-6E8A-4147-A177-3AD203B41FA5}">
                      <a16:colId xmlns:a16="http://schemas.microsoft.com/office/drawing/2014/main" val="1569289991"/>
                    </a:ext>
                  </a:extLst>
                </a:gridCol>
              </a:tblGrid>
              <a:tr h="370840">
                <a:tc>
                  <a:txBody>
                    <a:bodyPr/>
                    <a:lstStyle/>
                    <a:p>
                      <a:pPr algn="ctr"/>
                      <a:r>
                        <a:rPr lang="en-US" dirty="0">
                          <a:latin typeface="Consolas" panose="020B0609020204030204" pitchFamily="49"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latin typeface="Consolas" panose="020B0609020204030204" pitchFamily="49" charset="0"/>
                        </a:rPr>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latin typeface="Consolas" panose="020B0609020204030204" pitchFamily="49" charset="0"/>
                        </a:rPr>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latin typeface="Consolas" panose="020B0609020204030204" pitchFamily="49" charset="0"/>
                        </a:rPr>
                        <a:t>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4083026"/>
                  </a:ext>
                </a:extLst>
              </a:tr>
            </a:tbl>
          </a:graphicData>
        </a:graphic>
      </p:graphicFrame>
      <p:sp>
        <p:nvSpPr>
          <p:cNvPr id="8" name="TextBox 7">
            <a:extLst>
              <a:ext uri="{FF2B5EF4-FFF2-40B4-BE49-F238E27FC236}">
                <a16:creationId xmlns:a16="http://schemas.microsoft.com/office/drawing/2014/main" id="{ECF3A31A-0251-46BC-A1EE-71B8167022C9}"/>
              </a:ext>
            </a:extLst>
          </p:cNvPr>
          <p:cNvSpPr txBox="1"/>
          <p:nvPr/>
        </p:nvSpPr>
        <p:spPr>
          <a:xfrm>
            <a:off x="1524001" y="2504899"/>
            <a:ext cx="601938" cy="369332"/>
          </a:xfrm>
          <a:prstGeom prst="rect">
            <a:avLst/>
          </a:prstGeom>
          <a:noFill/>
        </p:spPr>
        <p:txBody>
          <a:bodyPr wrap="square">
            <a:spAutoFit/>
          </a:bodyPr>
          <a:lstStyle/>
          <a:p>
            <a:r>
              <a:rPr lang="en-CA" dirty="0">
                <a:latin typeface="Consolas" panose="020B0609020204030204" pitchFamily="49" charset="0"/>
              </a:rPr>
              <a:t>a1</a:t>
            </a:r>
            <a:endParaRPr lang="en-US" dirty="0"/>
          </a:p>
        </p:txBody>
      </p:sp>
      <p:sp>
        <p:nvSpPr>
          <p:cNvPr id="9" name="TextBox 8">
            <a:extLst>
              <a:ext uri="{FF2B5EF4-FFF2-40B4-BE49-F238E27FC236}">
                <a16:creationId xmlns:a16="http://schemas.microsoft.com/office/drawing/2014/main" id="{5B6040C8-354D-48DA-AF74-B97ED1909297}"/>
              </a:ext>
            </a:extLst>
          </p:cNvPr>
          <p:cNvSpPr txBox="1"/>
          <p:nvPr/>
        </p:nvSpPr>
        <p:spPr>
          <a:xfrm>
            <a:off x="1508906" y="3481030"/>
            <a:ext cx="601938" cy="369332"/>
          </a:xfrm>
          <a:prstGeom prst="rect">
            <a:avLst/>
          </a:prstGeom>
          <a:noFill/>
        </p:spPr>
        <p:txBody>
          <a:bodyPr wrap="square">
            <a:spAutoFit/>
          </a:bodyPr>
          <a:lstStyle/>
          <a:p>
            <a:r>
              <a:rPr lang="en-CA" dirty="0">
                <a:latin typeface="Consolas" panose="020B0609020204030204" pitchFamily="49" charset="0"/>
              </a:rPr>
              <a:t>a2</a:t>
            </a:r>
            <a:endParaRPr lang="en-US" dirty="0"/>
          </a:p>
        </p:txBody>
      </p:sp>
      <p:graphicFrame>
        <p:nvGraphicFramePr>
          <p:cNvPr id="14" name="Table 13">
            <a:extLst>
              <a:ext uri="{FF2B5EF4-FFF2-40B4-BE49-F238E27FC236}">
                <a16:creationId xmlns:a16="http://schemas.microsoft.com/office/drawing/2014/main" id="{9BA9EFCC-692D-42FD-9EA1-C7B3E5CDE294}"/>
              </a:ext>
            </a:extLst>
          </p:cNvPr>
          <p:cNvGraphicFramePr>
            <a:graphicFrameLocks noGrp="1"/>
          </p:cNvGraphicFramePr>
          <p:nvPr/>
        </p:nvGraphicFramePr>
        <p:xfrm>
          <a:off x="1524000" y="3803060"/>
          <a:ext cx="5418664" cy="370840"/>
        </p:xfrm>
        <a:graphic>
          <a:graphicData uri="http://schemas.openxmlformats.org/drawingml/2006/table">
            <a:tbl>
              <a:tblPr firstRow="1" bandRow="1">
                <a:tableStyleId>{2D5ABB26-0587-4C30-8999-92F81FD0307C}</a:tableStyleId>
              </a:tblPr>
              <a:tblGrid>
                <a:gridCol w="677333">
                  <a:extLst>
                    <a:ext uri="{9D8B030D-6E8A-4147-A177-3AD203B41FA5}">
                      <a16:colId xmlns:a16="http://schemas.microsoft.com/office/drawing/2014/main" val="3768883290"/>
                    </a:ext>
                  </a:extLst>
                </a:gridCol>
                <a:gridCol w="677333">
                  <a:extLst>
                    <a:ext uri="{9D8B030D-6E8A-4147-A177-3AD203B41FA5}">
                      <a16:colId xmlns:a16="http://schemas.microsoft.com/office/drawing/2014/main" val="1984138817"/>
                    </a:ext>
                  </a:extLst>
                </a:gridCol>
                <a:gridCol w="677333">
                  <a:extLst>
                    <a:ext uri="{9D8B030D-6E8A-4147-A177-3AD203B41FA5}">
                      <a16:colId xmlns:a16="http://schemas.microsoft.com/office/drawing/2014/main" val="316573623"/>
                    </a:ext>
                  </a:extLst>
                </a:gridCol>
                <a:gridCol w="677333">
                  <a:extLst>
                    <a:ext uri="{9D8B030D-6E8A-4147-A177-3AD203B41FA5}">
                      <a16:colId xmlns:a16="http://schemas.microsoft.com/office/drawing/2014/main" val="1258033816"/>
                    </a:ext>
                  </a:extLst>
                </a:gridCol>
                <a:gridCol w="677333">
                  <a:extLst>
                    <a:ext uri="{9D8B030D-6E8A-4147-A177-3AD203B41FA5}">
                      <a16:colId xmlns:a16="http://schemas.microsoft.com/office/drawing/2014/main" val="3643230680"/>
                    </a:ext>
                  </a:extLst>
                </a:gridCol>
                <a:gridCol w="677333">
                  <a:extLst>
                    <a:ext uri="{9D8B030D-6E8A-4147-A177-3AD203B41FA5}">
                      <a16:colId xmlns:a16="http://schemas.microsoft.com/office/drawing/2014/main" val="1173848550"/>
                    </a:ext>
                  </a:extLst>
                </a:gridCol>
                <a:gridCol w="677333">
                  <a:extLst>
                    <a:ext uri="{9D8B030D-6E8A-4147-A177-3AD203B41FA5}">
                      <a16:colId xmlns:a16="http://schemas.microsoft.com/office/drawing/2014/main" val="3832269738"/>
                    </a:ext>
                  </a:extLst>
                </a:gridCol>
                <a:gridCol w="677333">
                  <a:extLst>
                    <a:ext uri="{9D8B030D-6E8A-4147-A177-3AD203B41FA5}">
                      <a16:colId xmlns:a16="http://schemas.microsoft.com/office/drawing/2014/main" val="2696447417"/>
                    </a:ext>
                  </a:extLst>
                </a:gridCol>
              </a:tblGrid>
              <a:tr h="370840">
                <a:tc>
                  <a:txBody>
                    <a:bodyPr/>
                    <a:lstStyle/>
                    <a:p>
                      <a:pPr algn="ctr"/>
                      <a:r>
                        <a:rPr lang="en-US" dirty="0">
                          <a:latin typeface="Consolas" panose="020B0609020204030204" pitchFamily="49"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4083026"/>
                  </a:ext>
                </a:extLst>
              </a:tr>
            </a:tbl>
          </a:graphicData>
        </a:graphic>
      </p:graphicFrame>
    </p:spTree>
    <p:custDataLst>
      <p:tags r:id="rId1"/>
    </p:custDataLst>
    <p:extLst>
      <p:ext uri="{BB962C8B-B14F-4D97-AF65-F5344CB8AC3E}">
        <p14:creationId xmlns:p14="http://schemas.microsoft.com/office/powerpoint/2010/main" val="2190279953"/>
      </p:ext>
    </p:extLst>
  </p:cSld>
  <p:clrMapOvr>
    <a:masterClrMapping/>
  </p:clrMapOvr>
  <mc:AlternateContent xmlns:mc="http://schemas.openxmlformats.org/markup-compatibility/2006" xmlns:p14="http://schemas.microsoft.com/office/powerpoint/2010/main">
    <mc:Choice Requires="p14">
      <p:transition spd="slow" p14:dur="2000" advTm="62232"/>
    </mc:Choice>
    <mc:Fallback xmlns="">
      <p:transition spd="slow" advTm="6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Swapping without concern for order</a:t>
            </a:r>
          </a:p>
        </p:txBody>
      </p:sp>
      <p:sp>
        <p:nvSpPr>
          <p:cNvPr id="3" name="Content Placeholder 2"/>
          <p:cNvSpPr>
            <a:spLocks noGrp="1"/>
          </p:cNvSpPr>
          <p:nvPr>
            <p:ph idx="1"/>
          </p:nvPr>
        </p:nvSpPr>
        <p:spPr/>
        <p:txBody>
          <a:bodyPr/>
          <a:lstStyle/>
          <a:p>
            <a:r>
              <a:rPr lang="en-CA" dirty="0"/>
              <a:t>Assign the first entry in one array to a temporary variable</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graphicFrame>
        <p:nvGraphicFramePr>
          <p:cNvPr id="4" name="Table 5">
            <a:extLst>
              <a:ext uri="{FF2B5EF4-FFF2-40B4-BE49-F238E27FC236}">
                <a16:creationId xmlns:a16="http://schemas.microsoft.com/office/drawing/2014/main" id="{540724CE-E30C-4EB0-BC64-6007D4BB05A6}"/>
              </a:ext>
            </a:extLst>
          </p:cNvPr>
          <p:cNvGraphicFramePr>
            <a:graphicFrameLocks noGrp="1"/>
          </p:cNvGraphicFramePr>
          <p:nvPr>
            <p:extLst>
              <p:ext uri="{D42A27DB-BD31-4B8C-83A1-F6EECF244321}">
                <p14:modId xmlns:p14="http://schemas.microsoft.com/office/powerpoint/2010/main" val="3762472373"/>
              </p:ext>
            </p:extLst>
          </p:nvPr>
        </p:nvGraphicFramePr>
        <p:xfrm>
          <a:off x="1524001" y="2842136"/>
          <a:ext cx="6095997" cy="370840"/>
        </p:xfrm>
        <a:graphic>
          <a:graphicData uri="http://schemas.openxmlformats.org/drawingml/2006/table">
            <a:tbl>
              <a:tblPr firstRow="1" bandRow="1">
                <a:tableStyleId>{2D5ABB26-0587-4C30-8999-92F81FD0307C}</a:tableStyleId>
              </a:tblPr>
              <a:tblGrid>
                <a:gridCol w="677333">
                  <a:extLst>
                    <a:ext uri="{9D8B030D-6E8A-4147-A177-3AD203B41FA5}">
                      <a16:colId xmlns:a16="http://schemas.microsoft.com/office/drawing/2014/main" val="3768883290"/>
                    </a:ext>
                  </a:extLst>
                </a:gridCol>
                <a:gridCol w="677333">
                  <a:extLst>
                    <a:ext uri="{9D8B030D-6E8A-4147-A177-3AD203B41FA5}">
                      <a16:colId xmlns:a16="http://schemas.microsoft.com/office/drawing/2014/main" val="1984138817"/>
                    </a:ext>
                  </a:extLst>
                </a:gridCol>
                <a:gridCol w="677333">
                  <a:extLst>
                    <a:ext uri="{9D8B030D-6E8A-4147-A177-3AD203B41FA5}">
                      <a16:colId xmlns:a16="http://schemas.microsoft.com/office/drawing/2014/main" val="316573623"/>
                    </a:ext>
                  </a:extLst>
                </a:gridCol>
                <a:gridCol w="677333">
                  <a:extLst>
                    <a:ext uri="{9D8B030D-6E8A-4147-A177-3AD203B41FA5}">
                      <a16:colId xmlns:a16="http://schemas.microsoft.com/office/drawing/2014/main" val="1258033816"/>
                    </a:ext>
                  </a:extLst>
                </a:gridCol>
                <a:gridCol w="677333">
                  <a:extLst>
                    <a:ext uri="{9D8B030D-6E8A-4147-A177-3AD203B41FA5}">
                      <a16:colId xmlns:a16="http://schemas.microsoft.com/office/drawing/2014/main" val="3643230680"/>
                    </a:ext>
                  </a:extLst>
                </a:gridCol>
                <a:gridCol w="677333">
                  <a:extLst>
                    <a:ext uri="{9D8B030D-6E8A-4147-A177-3AD203B41FA5}">
                      <a16:colId xmlns:a16="http://schemas.microsoft.com/office/drawing/2014/main" val="1173848550"/>
                    </a:ext>
                  </a:extLst>
                </a:gridCol>
                <a:gridCol w="677333">
                  <a:extLst>
                    <a:ext uri="{9D8B030D-6E8A-4147-A177-3AD203B41FA5}">
                      <a16:colId xmlns:a16="http://schemas.microsoft.com/office/drawing/2014/main" val="3832269738"/>
                    </a:ext>
                  </a:extLst>
                </a:gridCol>
                <a:gridCol w="677333">
                  <a:extLst>
                    <a:ext uri="{9D8B030D-6E8A-4147-A177-3AD203B41FA5}">
                      <a16:colId xmlns:a16="http://schemas.microsoft.com/office/drawing/2014/main" val="2696447417"/>
                    </a:ext>
                  </a:extLst>
                </a:gridCol>
                <a:gridCol w="677333">
                  <a:extLst>
                    <a:ext uri="{9D8B030D-6E8A-4147-A177-3AD203B41FA5}">
                      <a16:colId xmlns:a16="http://schemas.microsoft.com/office/drawing/2014/main" val="1569289991"/>
                    </a:ext>
                  </a:extLst>
                </a:gridCol>
              </a:tblGrid>
              <a:tr h="370840">
                <a:tc>
                  <a:txBody>
                    <a:bodyPr/>
                    <a:lstStyle/>
                    <a:p>
                      <a:pPr algn="ctr"/>
                      <a:r>
                        <a:rPr lang="en-US" dirty="0">
                          <a:latin typeface="Consolas" panose="020B0609020204030204" pitchFamily="49"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bg1">
                              <a:lumMod val="75000"/>
                            </a:schemeClr>
                          </a:solidFill>
                          <a:latin typeface="Consolas" panose="020B0609020204030204" pitchFamily="49"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latin typeface="Consolas" panose="020B0609020204030204" pitchFamily="49" charset="0"/>
                        </a:rPr>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latin typeface="Consolas" panose="020B0609020204030204" pitchFamily="49" charset="0"/>
                        </a:rPr>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latin typeface="Consolas" panose="020B0609020204030204" pitchFamily="49" charset="0"/>
                        </a:rPr>
                        <a:t>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4083026"/>
                  </a:ext>
                </a:extLst>
              </a:tr>
            </a:tbl>
          </a:graphicData>
        </a:graphic>
      </p:graphicFrame>
      <p:sp>
        <p:nvSpPr>
          <p:cNvPr id="8" name="TextBox 7">
            <a:extLst>
              <a:ext uri="{FF2B5EF4-FFF2-40B4-BE49-F238E27FC236}">
                <a16:creationId xmlns:a16="http://schemas.microsoft.com/office/drawing/2014/main" id="{ECF3A31A-0251-46BC-A1EE-71B8167022C9}"/>
              </a:ext>
            </a:extLst>
          </p:cNvPr>
          <p:cNvSpPr txBox="1"/>
          <p:nvPr/>
        </p:nvSpPr>
        <p:spPr>
          <a:xfrm>
            <a:off x="1524001" y="2504899"/>
            <a:ext cx="601938" cy="369332"/>
          </a:xfrm>
          <a:prstGeom prst="rect">
            <a:avLst/>
          </a:prstGeom>
          <a:noFill/>
        </p:spPr>
        <p:txBody>
          <a:bodyPr wrap="square">
            <a:spAutoFit/>
          </a:bodyPr>
          <a:lstStyle/>
          <a:p>
            <a:r>
              <a:rPr lang="en-CA" dirty="0">
                <a:latin typeface="Consolas" panose="020B0609020204030204" pitchFamily="49" charset="0"/>
              </a:rPr>
              <a:t>a1</a:t>
            </a:r>
            <a:endParaRPr lang="en-US" dirty="0"/>
          </a:p>
        </p:txBody>
      </p:sp>
      <p:sp>
        <p:nvSpPr>
          <p:cNvPr id="9" name="TextBox 8">
            <a:extLst>
              <a:ext uri="{FF2B5EF4-FFF2-40B4-BE49-F238E27FC236}">
                <a16:creationId xmlns:a16="http://schemas.microsoft.com/office/drawing/2014/main" id="{5B6040C8-354D-48DA-AF74-B97ED1909297}"/>
              </a:ext>
            </a:extLst>
          </p:cNvPr>
          <p:cNvSpPr txBox="1"/>
          <p:nvPr/>
        </p:nvSpPr>
        <p:spPr>
          <a:xfrm>
            <a:off x="1508906" y="3481030"/>
            <a:ext cx="601938" cy="369332"/>
          </a:xfrm>
          <a:prstGeom prst="rect">
            <a:avLst/>
          </a:prstGeom>
          <a:noFill/>
        </p:spPr>
        <p:txBody>
          <a:bodyPr wrap="square">
            <a:spAutoFit/>
          </a:bodyPr>
          <a:lstStyle/>
          <a:p>
            <a:r>
              <a:rPr lang="en-CA" dirty="0">
                <a:latin typeface="Consolas" panose="020B0609020204030204" pitchFamily="49" charset="0"/>
              </a:rPr>
              <a:t>a2</a:t>
            </a:r>
            <a:endParaRPr lang="en-US" dirty="0"/>
          </a:p>
        </p:txBody>
      </p:sp>
      <p:sp>
        <p:nvSpPr>
          <p:cNvPr id="10" name="TextBox 9">
            <a:extLst>
              <a:ext uri="{FF2B5EF4-FFF2-40B4-BE49-F238E27FC236}">
                <a16:creationId xmlns:a16="http://schemas.microsoft.com/office/drawing/2014/main" id="{ECCAD3A9-074D-48BF-9D14-5614A7C92768}"/>
              </a:ext>
            </a:extLst>
          </p:cNvPr>
          <p:cNvSpPr txBox="1"/>
          <p:nvPr/>
        </p:nvSpPr>
        <p:spPr>
          <a:xfrm>
            <a:off x="827584" y="4803596"/>
            <a:ext cx="1512168" cy="369332"/>
          </a:xfrm>
          <a:prstGeom prst="rect">
            <a:avLst/>
          </a:prstGeom>
          <a:noFill/>
        </p:spPr>
        <p:txBody>
          <a:bodyPr wrap="square">
            <a:spAutoFit/>
          </a:bodyPr>
          <a:lstStyle/>
          <a:p>
            <a:r>
              <a:rPr lang="en-CA" dirty="0" err="1">
                <a:latin typeface="Consolas" panose="020B0609020204030204" pitchFamily="49" charset="0"/>
              </a:rPr>
              <a:t>tmp</a:t>
            </a:r>
            <a:r>
              <a:rPr lang="en-CA" dirty="0">
                <a:latin typeface="Consolas" panose="020B0609020204030204" pitchFamily="49" charset="0"/>
              </a:rPr>
              <a:t> = 4.5</a:t>
            </a:r>
            <a:endParaRPr lang="en-US" dirty="0"/>
          </a:p>
        </p:txBody>
      </p:sp>
      <p:cxnSp>
        <p:nvCxnSpPr>
          <p:cNvPr id="11" name="Straight Arrow Connector 10">
            <a:extLst>
              <a:ext uri="{FF2B5EF4-FFF2-40B4-BE49-F238E27FC236}">
                <a16:creationId xmlns:a16="http://schemas.microsoft.com/office/drawing/2014/main" id="{1113B0EE-DB4E-4C9E-8B37-4A134A144797}"/>
              </a:ext>
            </a:extLst>
          </p:cNvPr>
          <p:cNvCxnSpPr>
            <a:cxnSpLocks/>
          </p:cNvCxnSpPr>
          <p:nvPr/>
        </p:nvCxnSpPr>
        <p:spPr>
          <a:xfrm flipH="1">
            <a:off x="1941157" y="3212976"/>
            <a:ext cx="576064" cy="1590620"/>
          </a:xfrm>
          <a:prstGeom prst="straightConnector1">
            <a:avLst/>
          </a:prstGeom>
          <a:ln w="19050">
            <a:solidFill>
              <a:srgbClr val="FF0000"/>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graphicFrame>
        <p:nvGraphicFramePr>
          <p:cNvPr id="14" name="Table 13">
            <a:extLst>
              <a:ext uri="{FF2B5EF4-FFF2-40B4-BE49-F238E27FC236}">
                <a16:creationId xmlns:a16="http://schemas.microsoft.com/office/drawing/2014/main" id="{9BA9EFCC-692D-42FD-9EA1-C7B3E5CDE294}"/>
              </a:ext>
            </a:extLst>
          </p:cNvPr>
          <p:cNvGraphicFramePr>
            <a:graphicFrameLocks noGrp="1"/>
          </p:cNvGraphicFramePr>
          <p:nvPr>
            <p:extLst>
              <p:ext uri="{D42A27DB-BD31-4B8C-83A1-F6EECF244321}">
                <p14:modId xmlns:p14="http://schemas.microsoft.com/office/powerpoint/2010/main" val="3079102750"/>
              </p:ext>
            </p:extLst>
          </p:nvPr>
        </p:nvGraphicFramePr>
        <p:xfrm>
          <a:off x="1524000" y="3803060"/>
          <a:ext cx="5418664" cy="370840"/>
        </p:xfrm>
        <a:graphic>
          <a:graphicData uri="http://schemas.openxmlformats.org/drawingml/2006/table">
            <a:tbl>
              <a:tblPr firstRow="1" bandRow="1">
                <a:tableStyleId>{2D5ABB26-0587-4C30-8999-92F81FD0307C}</a:tableStyleId>
              </a:tblPr>
              <a:tblGrid>
                <a:gridCol w="677333">
                  <a:extLst>
                    <a:ext uri="{9D8B030D-6E8A-4147-A177-3AD203B41FA5}">
                      <a16:colId xmlns:a16="http://schemas.microsoft.com/office/drawing/2014/main" val="3768883290"/>
                    </a:ext>
                  </a:extLst>
                </a:gridCol>
                <a:gridCol w="677333">
                  <a:extLst>
                    <a:ext uri="{9D8B030D-6E8A-4147-A177-3AD203B41FA5}">
                      <a16:colId xmlns:a16="http://schemas.microsoft.com/office/drawing/2014/main" val="1984138817"/>
                    </a:ext>
                  </a:extLst>
                </a:gridCol>
                <a:gridCol w="677333">
                  <a:extLst>
                    <a:ext uri="{9D8B030D-6E8A-4147-A177-3AD203B41FA5}">
                      <a16:colId xmlns:a16="http://schemas.microsoft.com/office/drawing/2014/main" val="316573623"/>
                    </a:ext>
                  </a:extLst>
                </a:gridCol>
                <a:gridCol w="677333">
                  <a:extLst>
                    <a:ext uri="{9D8B030D-6E8A-4147-A177-3AD203B41FA5}">
                      <a16:colId xmlns:a16="http://schemas.microsoft.com/office/drawing/2014/main" val="1258033816"/>
                    </a:ext>
                  </a:extLst>
                </a:gridCol>
                <a:gridCol w="677333">
                  <a:extLst>
                    <a:ext uri="{9D8B030D-6E8A-4147-A177-3AD203B41FA5}">
                      <a16:colId xmlns:a16="http://schemas.microsoft.com/office/drawing/2014/main" val="3643230680"/>
                    </a:ext>
                  </a:extLst>
                </a:gridCol>
                <a:gridCol w="677333">
                  <a:extLst>
                    <a:ext uri="{9D8B030D-6E8A-4147-A177-3AD203B41FA5}">
                      <a16:colId xmlns:a16="http://schemas.microsoft.com/office/drawing/2014/main" val="1173848550"/>
                    </a:ext>
                  </a:extLst>
                </a:gridCol>
                <a:gridCol w="677333">
                  <a:extLst>
                    <a:ext uri="{9D8B030D-6E8A-4147-A177-3AD203B41FA5}">
                      <a16:colId xmlns:a16="http://schemas.microsoft.com/office/drawing/2014/main" val="3832269738"/>
                    </a:ext>
                  </a:extLst>
                </a:gridCol>
                <a:gridCol w="677333">
                  <a:extLst>
                    <a:ext uri="{9D8B030D-6E8A-4147-A177-3AD203B41FA5}">
                      <a16:colId xmlns:a16="http://schemas.microsoft.com/office/drawing/2014/main" val="2696447417"/>
                    </a:ext>
                  </a:extLst>
                </a:gridCol>
              </a:tblGrid>
              <a:tr h="370840">
                <a:tc>
                  <a:txBody>
                    <a:bodyPr/>
                    <a:lstStyle/>
                    <a:p>
                      <a:pPr algn="ctr"/>
                      <a:r>
                        <a:rPr lang="en-US" dirty="0">
                          <a:latin typeface="Consolas" panose="020B0609020204030204" pitchFamily="49"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4083026"/>
                  </a:ext>
                </a:extLst>
              </a:tr>
            </a:tbl>
          </a:graphicData>
        </a:graphic>
      </p:graphicFrame>
    </p:spTree>
    <p:custDataLst>
      <p:tags r:id="rId1"/>
    </p:custDataLst>
    <p:extLst>
      <p:ext uri="{BB962C8B-B14F-4D97-AF65-F5344CB8AC3E}">
        <p14:creationId xmlns:p14="http://schemas.microsoft.com/office/powerpoint/2010/main" val="3733409184"/>
      </p:ext>
    </p:extLst>
  </p:cSld>
  <p:clrMapOvr>
    <a:masterClrMapping/>
  </p:clrMapOvr>
  <mc:AlternateContent xmlns:mc="http://schemas.openxmlformats.org/markup-compatibility/2006" xmlns:p14="http://schemas.microsoft.com/office/powerpoint/2010/main">
    <mc:Choice Requires="p14">
      <p:transition spd="slow" p14:dur="2000" advTm="62232"/>
    </mc:Choice>
    <mc:Fallback xmlns="">
      <p:transition spd="slow" advTm="6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1|14.5"/>
</p:tagLst>
</file>

<file path=ppt/tags/tag10.xml><?xml version="1.0" encoding="utf-8"?>
<p:tagLst xmlns:a="http://schemas.openxmlformats.org/drawingml/2006/main" xmlns:r="http://schemas.openxmlformats.org/officeDocument/2006/relationships" xmlns:p="http://schemas.openxmlformats.org/presentationml/2006/main">
  <p:tag name="TIMING" val="|12.1|44.4|25.1"/>
</p:tagLst>
</file>

<file path=ppt/tags/tag2.xml><?xml version="1.0" encoding="utf-8"?>
<p:tagLst xmlns:a="http://schemas.openxmlformats.org/drawingml/2006/main" xmlns:r="http://schemas.openxmlformats.org/officeDocument/2006/relationships" xmlns:p="http://schemas.openxmlformats.org/presentationml/2006/main">
  <p:tag name="TIMING" val="|14.1|14.5"/>
</p:tagLst>
</file>

<file path=ppt/tags/tag3.xml><?xml version="1.0" encoding="utf-8"?>
<p:tagLst xmlns:a="http://schemas.openxmlformats.org/drawingml/2006/main" xmlns:r="http://schemas.openxmlformats.org/officeDocument/2006/relationships" xmlns:p="http://schemas.openxmlformats.org/presentationml/2006/main">
  <p:tag name="TIMING" val="|14.1|14.5"/>
</p:tagLst>
</file>

<file path=ppt/tags/tag4.xml><?xml version="1.0" encoding="utf-8"?>
<p:tagLst xmlns:a="http://schemas.openxmlformats.org/drawingml/2006/main" xmlns:r="http://schemas.openxmlformats.org/officeDocument/2006/relationships" xmlns:p="http://schemas.openxmlformats.org/presentationml/2006/main">
  <p:tag name="TIMING" val="|14.1|14.5"/>
</p:tagLst>
</file>

<file path=ppt/tags/tag5.xml><?xml version="1.0" encoding="utf-8"?>
<p:tagLst xmlns:a="http://schemas.openxmlformats.org/drawingml/2006/main" xmlns:r="http://schemas.openxmlformats.org/officeDocument/2006/relationships" xmlns:p="http://schemas.openxmlformats.org/presentationml/2006/main">
  <p:tag name="TIMING" val="|14.1|14.5"/>
</p:tagLst>
</file>

<file path=ppt/tags/tag6.xml><?xml version="1.0" encoding="utf-8"?>
<p:tagLst xmlns:a="http://schemas.openxmlformats.org/drawingml/2006/main" xmlns:r="http://schemas.openxmlformats.org/officeDocument/2006/relationships" xmlns:p="http://schemas.openxmlformats.org/presentationml/2006/main">
  <p:tag name="TIMING" val="|14.1|14.5"/>
</p:tagLst>
</file>

<file path=ppt/tags/tag7.xml><?xml version="1.0" encoding="utf-8"?>
<p:tagLst xmlns:a="http://schemas.openxmlformats.org/drawingml/2006/main" xmlns:r="http://schemas.openxmlformats.org/officeDocument/2006/relationships" xmlns:p="http://schemas.openxmlformats.org/presentationml/2006/main">
  <p:tag name="TIMING" val="|14.1|14.5"/>
</p:tagLst>
</file>

<file path=ppt/tags/tag8.xml><?xml version="1.0" encoding="utf-8"?>
<p:tagLst xmlns:a="http://schemas.openxmlformats.org/drawingml/2006/main" xmlns:r="http://schemas.openxmlformats.org/officeDocument/2006/relationships" xmlns:p="http://schemas.openxmlformats.org/presentationml/2006/main">
  <p:tag name="TIMING" val="|14.1|14.5"/>
</p:tagLst>
</file>

<file path=ppt/tags/tag9.xml><?xml version="1.0" encoding="utf-8"?>
<p:tagLst xmlns:a="http://schemas.openxmlformats.org/drawingml/2006/main" xmlns:r="http://schemas.openxmlformats.org/officeDocument/2006/relationships" xmlns:p="http://schemas.openxmlformats.org/presentationml/2006/main">
  <p:tag name="TIMING" val="|14.1|14.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87475</TotalTime>
  <Words>1086</Words>
  <Application>Microsoft Office PowerPoint</Application>
  <PresentationFormat>On-screen Show (4:3)</PresentationFormat>
  <Paragraphs>245</Paragraphs>
  <Slides>19</Slides>
  <Notes>0</Notes>
  <HiddenSlides>0</HiddenSlides>
  <MMClips>19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Consolas</vt:lpstr>
      <vt:lpstr>Constantia</vt:lpstr>
      <vt:lpstr>Georgia</vt:lpstr>
      <vt:lpstr>Times New Roman</vt:lpstr>
      <vt:lpstr>Custom Design</vt:lpstr>
      <vt:lpstr>Swapping between arrays</vt:lpstr>
      <vt:lpstr>Outline</vt:lpstr>
      <vt:lpstr>Swapping between arrays</vt:lpstr>
      <vt:lpstr>Swapping between arrays</vt:lpstr>
      <vt:lpstr>Number of assignments</vt:lpstr>
      <vt:lpstr>Swapping entries</vt:lpstr>
      <vt:lpstr>Swapping entries</vt:lpstr>
      <vt:lpstr>Swapping without concern for order</vt:lpstr>
      <vt:lpstr>Swapping without concern for order</vt:lpstr>
      <vt:lpstr>Swapping without concern for order</vt:lpstr>
      <vt:lpstr>Initial approach</vt:lpstr>
      <vt:lpstr>Swapping without concern for order</vt:lpstr>
      <vt:lpstr>Swapping without concern for order</vt:lpstr>
      <vt:lpstr>Implementation</vt:lpstr>
      <vt:lpstr>Comparison</vt:lpstr>
      <vt:lpstr>Summary</vt:lpstr>
      <vt:lpstr>References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Harder</cp:lastModifiedBy>
  <cp:revision>1381</cp:revision>
  <dcterms:created xsi:type="dcterms:W3CDTF">2009-09-11T23:00:44Z</dcterms:created>
  <dcterms:modified xsi:type="dcterms:W3CDTF">2022-03-20T20:53:02Z</dcterms:modified>
</cp:coreProperties>
</file>